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60" r:id="rId3"/>
    <p:sldId id="263" r:id="rId4"/>
    <p:sldId id="280" r:id="rId5"/>
    <p:sldId id="268" r:id="rId6"/>
    <p:sldId id="264" r:id="rId7"/>
    <p:sldId id="272" r:id="rId8"/>
    <p:sldId id="273" r:id="rId9"/>
    <p:sldId id="271" r:id="rId10"/>
    <p:sldId id="274" r:id="rId11"/>
    <p:sldId id="266" r:id="rId12"/>
    <p:sldId id="278" r:id="rId13"/>
    <p:sldId id="279" r:id="rId14"/>
    <p:sldId id="270" r:id="rId15"/>
    <p:sldId id="267" r:id="rId16"/>
    <p:sldId id="269" r:id="rId17"/>
    <p:sldId id="281"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zorgverlening@mintus.be" TargetMode="External"/><Relationship Id="rId1" Type="http://schemas.openxmlformats.org/officeDocument/2006/relationships/hyperlink" Target="mailto:eerste.onthaal@ocmw-brugge.be" TargetMode="External"/><Relationship Id="rId5" Type="http://schemas.openxmlformats.org/officeDocument/2006/relationships/image" Target="../media/image8.sv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hyperlink" Target="mailto:zorgverlening@mintus.be" TargetMode="External"/><Relationship Id="rId4" Type="http://schemas.openxmlformats.org/officeDocument/2006/relationships/hyperlink" Target="mailto:eerste.onthaal@ocmw-brugge.b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20F1E-83F1-4B5F-8674-C66A1BE4D4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D930D4A-842D-4E31-BAA2-601BFD3E79C9}">
      <dgm:prSet/>
      <dgm:spPr/>
      <dgm:t>
        <a:bodyPr/>
        <a:lstStyle/>
        <a:p>
          <a:pPr>
            <a:lnSpc>
              <a:spcPct val="100000"/>
            </a:lnSpc>
          </a:pPr>
          <a:r>
            <a:rPr lang="nl-NL" dirty="0"/>
            <a:t>Heb je een ziekte-uitkering of een invaliditeitsuitkering, doe je aanvraag bij het Eerste onthaal OCMW Brugge, Hoogstraat 9 te 8000 Brugge.</a:t>
          </a:r>
          <a:endParaRPr lang="en-US" dirty="0"/>
        </a:p>
      </dgm:t>
    </dgm:pt>
    <dgm:pt modelId="{4C7FF9A4-7400-4D16-A463-A1E264A0207C}" type="parTrans" cxnId="{41B18296-899F-47DC-B396-9B2AB9AFDD33}">
      <dgm:prSet/>
      <dgm:spPr/>
      <dgm:t>
        <a:bodyPr/>
        <a:lstStyle/>
        <a:p>
          <a:endParaRPr lang="en-US"/>
        </a:p>
      </dgm:t>
    </dgm:pt>
    <dgm:pt modelId="{D1802308-160B-4189-8687-A78C67F5639B}" type="sibTrans" cxnId="{41B18296-899F-47DC-B396-9B2AB9AFDD33}">
      <dgm:prSet/>
      <dgm:spPr/>
      <dgm:t>
        <a:bodyPr/>
        <a:lstStyle/>
        <a:p>
          <a:pPr>
            <a:lnSpc>
              <a:spcPct val="100000"/>
            </a:lnSpc>
          </a:pPr>
          <a:endParaRPr lang="en-US"/>
        </a:p>
      </dgm:t>
    </dgm:pt>
    <dgm:pt modelId="{E6389DE5-B24C-443F-80F7-05C22781E578}">
      <dgm:prSet/>
      <dgm:spPr/>
      <dgm:t>
        <a:bodyPr/>
        <a:lstStyle/>
        <a:p>
          <a:pPr>
            <a:lnSpc>
              <a:spcPct val="100000"/>
            </a:lnSpc>
          </a:pPr>
          <a:r>
            <a:rPr lang="nl-NL"/>
            <a:t>Maak een afspraak op het algemeen telefoonnummer: 050/32.77.70 of via e-mailadres: </a:t>
          </a:r>
          <a:r>
            <a:rPr lang="nl-NL" u="sng">
              <a:hlinkClick xmlns:r="http://schemas.openxmlformats.org/officeDocument/2006/relationships" r:id="rId1"/>
            </a:rPr>
            <a:t>eerste.onthaal@ocmw-brugge.be</a:t>
          </a:r>
          <a:endParaRPr lang="en-US"/>
        </a:p>
      </dgm:t>
    </dgm:pt>
    <dgm:pt modelId="{68DC8734-4DB1-4756-9D81-A55285EE5A6C}" type="parTrans" cxnId="{FF62D7DC-95EC-40A6-908A-33A848072007}">
      <dgm:prSet/>
      <dgm:spPr/>
      <dgm:t>
        <a:bodyPr/>
        <a:lstStyle/>
        <a:p>
          <a:endParaRPr lang="en-US"/>
        </a:p>
      </dgm:t>
    </dgm:pt>
    <dgm:pt modelId="{AD0E3145-DBAE-4F9C-97B2-D2EFC99DF25D}" type="sibTrans" cxnId="{FF62D7DC-95EC-40A6-908A-33A848072007}">
      <dgm:prSet/>
      <dgm:spPr/>
      <dgm:t>
        <a:bodyPr/>
        <a:lstStyle/>
        <a:p>
          <a:pPr>
            <a:lnSpc>
              <a:spcPct val="100000"/>
            </a:lnSpc>
          </a:pPr>
          <a:endParaRPr lang="en-US"/>
        </a:p>
      </dgm:t>
    </dgm:pt>
    <dgm:pt modelId="{F94AB5BB-6671-4757-89B9-910A66C65AF6}">
      <dgm:prSet/>
      <dgm:spPr/>
      <dgm:t>
        <a:bodyPr/>
        <a:lstStyle/>
        <a:p>
          <a:pPr>
            <a:lnSpc>
              <a:spcPct val="100000"/>
            </a:lnSpc>
          </a:pPr>
          <a:r>
            <a:rPr lang="nl-NL"/>
            <a:t>Heb je een minimumpensioen, doe dan je aanvraag bij de dienst Zorgverlening Mintus.</a:t>
          </a:r>
          <a:endParaRPr lang="en-US"/>
        </a:p>
      </dgm:t>
    </dgm:pt>
    <dgm:pt modelId="{0EA12549-FDA9-40DD-83B3-41B91D284F37}" type="parTrans" cxnId="{26EAC796-4FCA-4502-8682-B032E996F781}">
      <dgm:prSet/>
      <dgm:spPr/>
      <dgm:t>
        <a:bodyPr/>
        <a:lstStyle/>
        <a:p>
          <a:endParaRPr lang="en-US"/>
        </a:p>
      </dgm:t>
    </dgm:pt>
    <dgm:pt modelId="{EEAD5C98-6CCA-43D1-A3C9-FFC858A8E42C}" type="sibTrans" cxnId="{26EAC796-4FCA-4502-8682-B032E996F781}">
      <dgm:prSet/>
      <dgm:spPr/>
      <dgm:t>
        <a:bodyPr/>
        <a:lstStyle/>
        <a:p>
          <a:pPr>
            <a:lnSpc>
              <a:spcPct val="100000"/>
            </a:lnSpc>
          </a:pPr>
          <a:endParaRPr lang="en-US"/>
        </a:p>
      </dgm:t>
    </dgm:pt>
    <dgm:pt modelId="{DE7F7F6C-1883-4F65-815A-8E90A8E79CA8}">
      <dgm:prSet/>
      <dgm:spPr/>
      <dgm:t>
        <a:bodyPr/>
        <a:lstStyle/>
        <a:p>
          <a:pPr>
            <a:lnSpc>
              <a:spcPct val="100000"/>
            </a:lnSpc>
          </a:pPr>
          <a:r>
            <a:rPr lang="nl-NL"/>
            <a:t>Maak een afspraak op het algemeen telefoonnummer: 050/32.63.26 of via e-mailadres: </a:t>
          </a:r>
          <a:r>
            <a:rPr lang="nl-NL" u="sng">
              <a:hlinkClick xmlns:r="http://schemas.openxmlformats.org/officeDocument/2006/relationships" r:id="rId2"/>
            </a:rPr>
            <a:t>zorgverlening@mintus.b</a:t>
          </a:r>
          <a:endParaRPr lang="en-US"/>
        </a:p>
      </dgm:t>
    </dgm:pt>
    <dgm:pt modelId="{CCD3C818-9B6F-4D7A-9D67-4CFE65CF5F5F}" type="parTrans" cxnId="{C740FD11-F44B-43D3-BFF9-0C7C1C3EB602}">
      <dgm:prSet/>
      <dgm:spPr/>
      <dgm:t>
        <a:bodyPr/>
        <a:lstStyle/>
        <a:p>
          <a:endParaRPr lang="en-US"/>
        </a:p>
      </dgm:t>
    </dgm:pt>
    <dgm:pt modelId="{CED9393B-78A9-42F6-81E8-46DB315B05A8}" type="sibTrans" cxnId="{C740FD11-F44B-43D3-BFF9-0C7C1C3EB602}">
      <dgm:prSet/>
      <dgm:spPr/>
      <dgm:t>
        <a:bodyPr/>
        <a:lstStyle/>
        <a:p>
          <a:endParaRPr lang="en-US"/>
        </a:p>
      </dgm:t>
    </dgm:pt>
    <dgm:pt modelId="{A2466F73-0102-4FCE-ABE4-C686AF9F702B}" type="pres">
      <dgm:prSet presAssocID="{7C220F1E-83F1-4B5F-8674-C66A1BE4D444}" presName="root" presStyleCnt="0">
        <dgm:presLayoutVars>
          <dgm:dir/>
          <dgm:resizeHandles val="exact"/>
        </dgm:presLayoutVars>
      </dgm:prSet>
      <dgm:spPr/>
    </dgm:pt>
    <dgm:pt modelId="{77CFB34F-E3C1-4DE9-8869-B9DEA9791C53}" type="pres">
      <dgm:prSet presAssocID="{7C220F1E-83F1-4B5F-8674-C66A1BE4D444}" presName="container" presStyleCnt="0">
        <dgm:presLayoutVars>
          <dgm:dir/>
          <dgm:resizeHandles val="exact"/>
        </dgm:presLayoutVars>
      </dgm:prSet>
      <dgm:spPr/>
    </dgm:pt>
    <dgm:pt modelId="{A9D17A97-A369-41AA-9AC9-6DA9DAA835D0}" type="pres">
      <dgm:prSet presAssocID="{0D930D4A-842D-4E31-BAA2-601BFD3E79C9}" presName="compNode" presStyleCnt="0"/>
      <dgm:spPr/>
    </dgm:pt>
    <dgm:pt modelId="{25A7C22E-B79F-41F7-9EEA-D040B9D6D640}" type="pres">
      <dgm:prSet presAssocID="{0D930D4A-842D-4E31-BAA2-601BFD3E79C9}" presName="iconBgRect" presStyleLbl="bgShp" presStyleIdx="0" presStyleCnt="4"/>
      <dgm:spPr/>
    </dgm:pt>
    <dgm:pt modelId="{CD36EEFF-A720-4CE4-A4A6-16D78088D6EB}" type="pres">
      <dgm:prSet presAssocID="{0D930D4A-842D-4E31-BAA2-601BFD3E79C9}" presName="iconRect" presStyleLbl="node1" presStyleIdx="0" presStyleCnt="4" custScaleX="117898" custScaleY="103736" custLinFactNeighborY="3404"/>
      <dgm:spPr>
        <a:blipFill rotWithShape="1">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Ziekenhuis"/>
        </a:ext>
      </dgm:extLst>
    </dgm:pt>
    <dgm:pt modelId="{2A949359-4FF3-4AA7-947D-C7D07DA283A4}" type="pres">
      <dgm:prSet presAssocID="{0D930D4A-842D-4E31-BAA2-601BFD3E79C9}" presName="spaceRect" presStyleCnt="0"/>
      <dgm:spPr/>
    </dgm:pt>
    <dgm:pt modelId="{E2DE78F0-2769-4CFB-BC35-825C705421B3}" type="pres">
      <dgm:prSet presAssocID="{0D930D4A-842D-4E31-BAA2-601BFD3E79C9}" presName="textRect" presStyleLbl="revTx" presStyleIdx="0" presStyleCnt="4">
        <dgm:presLayoutVars>
          <dgm:chMax val="1"/>
          <dgm:chPref val="1"/>
        </dgm:presLayoutVars>
      </dgm:prSet>
      <dgm:spPr/>
    </dgm:pt>
    <dgm:pt modelId="{D6DA88B1-1219-46FD-86FB-78A200AF8EAC}" type="pres">
      <dgm:prSet presAssocID="{D1802308-160B-4189-8687-A78C67F5639B}" presName="sibTrans" presStyleLbl="sibTrans2D1" presStyleIdx="0" presStyleCnt="0"/>
      <dgm:spPr/>
    </dgm:pt>
    <dgm:pt modelId="{6E7FE689-E6E0-4329-BD35-8B2EAA6E5322}" type="pres">
      <dgm:prSet presAssocID="{E6389DE5-B24C-443F-80F7-05C22781E578}" presName="compNode" presStyleCnt="0"/>
      <dgm:spPr/>
    </dgm:pt>
    <dgm:pt modelId="{F7981824-AA1B-4E1F-8C28-E5D8E2E6663F}" type="pres">
      <dgm:prSet presAssocID="{E6389DE5-B24C-443F-80F7-05C22781E578}" presName="iconBgRect" presStyleLbl="bgShp" presStyleIdx="1" presStyleCnt="4"/>
      <dgm:spPr/>
    </dgm:pt>
    <dgm:pt modelId="{E69BB7E9-B132-48C5-ACC5-7F1CF89D8456}" type="pres">
      <dgm:prSet presAssocID="{E6389DE5-B24C-443F-80F7-05C22781E578}"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nvelop"/>
        </a:ext>
      </dgm:extLst>
    </dgm:pt>
    <dgm:pt modelId="{5398B996-A1EB-4D36-A99D-CC7ABB33A037}" type="pres">
      <dgm:prSet presAssocID="{E6389DE5-B24C-443F-80F7-05C22781E578}" presName="spaceRect" presStyleCnt="0"/>
      <dgm:spPr/>
    </dgm:pt>
    <dgm:pt modelId="{7B3541E8-9B23-4854-BB8A-397D78D02822}" type="pres">
      <dgm:prSet presAssocID="{E6389DE5-B24C-443F-80F7-05C22781E578}" presName="textRect" presStyleLbl="revTx" presStyleIdx="1" presStyleCnt="4">
        <dgm:presLayoutVars>
          <dgm:chMax val="1"/>
          <dgm:chPref val="1"/>
        </dgm:presLayoutVars>
      </dgm:prSet>
      <dgm:spPr/>
    </dgm:pt>
    <dgm:pt modelId="{0D222F9F-5D5F-4ABE-AC4F-93C35E888971}" type="pres">
      <dgm:prSet presAssocID="{AD0E3145-DBAE-4F9C-97B2-D2EFC99DF25D}" presName="sibTrans" presStyleLbl="sibTrans2D1" presStyleIdx="0" presStyleCnt="0"/>
      <dgm:spPr/>
    </dgm:pt>
    <dgm:pt modelId="{37D119CA-5EDA-479C-9D0E-78D258F2E585}" type="pres">
      <dgm:prSet presAssocID="{F94AB5BB-6671-4757-89B9-910A66C65AF6}" presName="compNode" presStyleCnt="0"/>
      <dgm:spPr/>
    </dgm:pt>
    <dgm:pt modelId="{05D8DCE0-915B-413D-AD51-507D8352819B}" type="pres">
      <dgm:prSet presAssocID="{F94AB5BB-6671-4757-89B9-910A66C65AF6}" presName="iconBgRect" presStyleLbl="bgShp" presStyleIdx="2" presStyleCnt="4"/>
      <dgm:spPr/>
    </dgm:pt>
    <dgm:pt modelId="{241163C5-9D90-42B4-B400-4430A0C0BF5E}" type="pres">
      <dgm:prSet presAssocID="{F94AB5BB-6671-4757-89B9-910A66C65AF6}" presName="iconRect" presStyleLbl="node1" presStyleIdx="2" presStyleCnt="4" custScaleX="124705" custScaleY="106400" custLinFactNeighborX="-1134" custLinFactNeighborY="2001"/>
      <dgm:spPr>
        <a:blipFill rotWithShape="1">
          <a:blip xmlns:r="http://schemas.openxmlformats.org/officeDocument/2006/relationships" r:embed="rId3"/>
          <a:srcRect/>
          <a:stretch>
            <a:fillRect l="-25000" r="-25000"/>
          </a:stretch>
        </a:blipFill>
      </dgm:spPr>
    </dgm:pt>
    <dgm:pt modelId="{9D93FA35-E754-439E-A397-343356DCE024}" type="pres">
      <dgm:prSet presAssocID="{F94AB5BB-6671-4757-89B9-910A66C65AF6}" presName="spaceRect" presStyleCnt="0"/>
      <dgm:spPr/>
    </dgm:pt>
    <dgm:pt modelId="{8F14E69D-9FDE-4601-9DBA-ABBD3FBDF8C8}" type="pres">
      <dgm:prSet presAssocID="{F94AB5BB-6671-4757-89B9-910A66C65AF6}" presName="textRect" presStyleLbl="revTx" presStyleIdx="2" presStyleCnt="4">
        <dgm:presLayoutVars>
          <dgm:chMax val="1"/>
          <dgm:chPref val="1"/>
        </dgm:presLayoutVars>
      </dgm:prSet>
      <dgm:spPr/>
    </dgm:pt>
    <dgm:pt modelId="{37909A7A-8F1F-4681-BCC1-1B8BBE7EFF97}" type="pres">
      <dgm:prSet presAssocID="{EEAD5C98-6CCA-43D1-A3C9-FFC858A8E42C}" presName="sibTrans" presStyleLbl="sibTrans2D1" presStyleIdx="0" presStyleCnt="0"/>
      <dgm:spPr/>
    </dgm:pt>
    <dgm:pt modelId="{B8AB16B0-B7F2-43DA-A1FF-183B2934E244}" type="pres">
      <dgm:prSet presAssocID="{DE7F7F6C-1883-4F65-815A-8E90A8E79CA8}" presName="compNode" presStyleCnt="0"/>
      <dgm:spPr/>
    </dgm:pt>
    <dgm:pt modelId="{91676143-ABBE-4E13-ACDB-853CE9C3AB68}" type="pres">
      <dgm:prSet presAssocID="{DE7F7F6C-1883-4F65-815A-8E90A8E79CA8}" presName="iconBgRect" presStyleLbl="bgShp" presStyleIdx="3" presStyleCnt="4"/>
      <dgm:spPr/>
    </dgm:pt>
    <dgm:pt modelId="{FFB7AAD3-C1E4-4EF8-BB67-179C969BEBA7}" type="pres">
      <dgm:prSet presAssocID="{DE7F7F6C-1883-4F65-815A-8E90A8E79CA8}" presName="iconRect" presStyleLbl="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pt>
    <dgm:pt modelId="{C922D705-2BDC-4610-B6AB-CFE790EF861F}" type="pres">
      <dgm:prSet presAssocID="{DE7F7F6C-1883-4F65-815A-8E90A8E79CA8}" presName="spaceRect" presStyleCnt="0"/>
      <dgm:spPr/>
    </dgm:pt>
    <dgm:pt modelId="{020F70ED-E591-42CD-AF72-A34FA23E8221}" type="pres">
      <dgm:prSet presAssocID="{DE7F7F6C-1883-4F65-815A-8E90A8E79CA8}" presName="textRect" presStyleLbl="revTx" presStyleIdx="3" presStyleCnt="4">
        <dgm:presLayoutVars>
          <dgm:chMax val="1"/>
          <dgm:chPref val="1"/>
        </dgm:presLayoutVars>
      </dgm:prSet>
      <dgm:spPr/>
    </dgm:pt>
  </dgm:ptLst>
  <dgm:cxnLst>
    <dgm:cxn modelId="{D8BBE001-E48F-4B77-8605-D1E9D2742BBE}" type="presOf" srcId="{E6389DE5-B24C-443F-80F7-05C22781E578}" destId="{7B3541E8-9B23-4854-BB8A-397D78D02822}" srcOrd="0" destOrd="0" presId="urn:microsoft.com/office/officeart/2018/2/layout/IconCircleList"/>
    <dgm:cxn modelId="{90E53E0D-6AE8-49DB-AFEF-6FC0B23A2DE2}" type="presOf" srcId="{AD0E3145-DBAE-4F9C-97B2-D2EFC99DF25D}" destId="{0D222F9F-5D5F-4ABE-AC4F-93C35E888971}" srcOrd="0" destOrd="0" presId="urn:microsoft.com/office/officeart/2018/2/layout/IconCircleList"/>
    <dgm:cxn modelId="{C740FD11-F44B-43D3-BFF9-0C7C1C3EB602}" srcId="{7C220F1E-83F1-4B5F-8674-C66A1BE4D444}" destId="{DE7F7F6C-1883-4F65-815A-8E90A8E79CA8}" srcOrd="3" destOrd="0" parTransId="{CCD3C818-9B6F-4D7A-9D67-4CFE65CF5F5F}" sibTransId="{CED9393B-78A9-42F6-81E8-46DB315B05A8}"/>
    <dgm:cxn modelId="{B81C7B36-A29E-4E5D-B520-A1CCD091F7B9}" type="presOf" srcId="{EEAD5C98-6CCA-43D1-A3C9-FFC858A8E42C}" destId="{37909A7A-8F1F-4681-BCC1-1B8BBE7EFF97}" srcOrd="0" destOrd="0" presId="urn:microsoft.com/office/officeart/2018/2/layout/IconCircleList"/>
    <dgm:cxn modelId="{41B18296-899F-47DC-B396-9B2AB9AFDD33}" srcId="{7C220F1E-83F1-4B5F-8674-C66A1BE4D444}" destId="{0D930D4A-842D-4E31-BAA2-601BFD3E79C9}" srcOrd="0" destOrd="0" parTransId="{4C7FF9A4-7400-4D16-A463-A1E264A0207C}" sibTransId="{D1802308-160B-4189-8687-A78C67F5639B}"/>
    <dgm:cxn modelId="{26EAC796-4FCA-4502-8682-B032E996F781}" srcId="{7C220F1E-83F1-4B5F-8674-C66A1BE4D444}" destId="{F94AB5BB-6671-4757-89B9-910A66C65AF6}" srcOrd="2" destOrd="0" parTransId="{0EA12549-FDA9-40DD-83B3-41B91D284F37}" sibTransId="{EEAD5C98-6CCA-43D1-A3C9-FFC858A8E42C}"/>
    <dgm:cxn modelId="{730E61A3-1444-4D16-A864-E7A9CDE3531B}" type="presOf" srcId="{DE7F7F6C-1883-4F65-815A-8E90A8E79CA8}" destId="{020F70ED-E591-42CD-AF72-A34FA23E8221}" srcOrd="0" destOrd="0" presId="urn:microsoft.com/office/officeart/2018/2/layout/IconCircleList"/>
    <dgm:cxn modelId="{6263CDA8-894E-4324-90A6-DE611C9240D8}" type="presOf" srcId="{7C220F1E-83F1-4B5F-8674-C66A1BE4D444}" destId="{A2466F73-0102-4FCE-ABE4-C686AF9F702B}" srcOrd="0" destOrd="0" presId="urn:microsoft.com/office/officeart/2018/2/layout/IconCircleList"/>
    <dgm:cxn modelId="{0578CAD5-9DB9-4833-8843-42DD8502D231}" type="presOf" srcId="{D1802308-160B-4189-8687-A78C67F5639B}" destId="{D6DA88B1-1219-46FD-86FB-78A200AF8EAC}" srcOrd="0" destOrd="0" presId="urn:microsoft.com/office/officeart/2018/2/layout/IconCircleList"/>
    <dgm:cxn modelId="{FF62D7DC-95EC-40A6-908A-33A848072007}" srcId="{7C220F1E-83F1-4B5F-8674-C66A1BE4D444}" destId="{E6389DE5-B24C-443F-80F7-05C22781E578}" srcOrd="1" destOrd="0" parTransId="{68DC8734-4DB1-4756-9D81-A55285EE5A6C}" sibTransId="{AD0E3145-DBAE-4F9C-97B2-D2EFC99DF25D}"/>
    <dgm:cxn modelId="{E961F4E0-E2E4-4EF7-BF58-1821BE4298CB}" type="presOf" srcId="{F94AB5BB-6671-4757-89B9-910A66C65AF6}" destId="{8F14E69D-9FDE-4601-9DBA-ABBD3FBDF8C8}" srcOrd="0" destOrd="0" presId="urn:microsoft.com/office/officeart/2018/2/layout/IconCircleList"/>
    <dgm:cxn modelId="{684E37F6-0CE5-4500-AFEB-4294E55D3EF3}" type="presOf" srcId="{0D930D4A-842D-4E31-BAA2-601BFD3E79C9}" destId="{E2DE78F0-2769-4CFB-BC35-825C705421B3}" srcOrd="0" destOrd="0" presId="urn:microsoft.com/office/officeart/2018/2/layout/IconCircleList"/>
    <dgm:cxn modelId="{4D16A836-508B-46C2-9FA7-82F64332A48E}" type="presParOf" srcId="{A2466F73-0102-4FCE-ABE4-C686AF9F702B}" destId="{77CFB34F-E3C1-4DE9-8869-B9DEA9791C53}" srcOrd="0" destOrd="0" presId="urn:microsoft.com/office/officeart/2018/2/layout/IconCircleList"/>
    <dgm:cxn modelId="{404D00A4-7954-4215-AB4A-51FA4323DE91}" type="presParOf" srcId="{77CFB34F-E3C1-4DE9-8869-B9DEA9791C53}" destId="{A9D17A97-A369-41AA-9AC9-6DA9DAA835D0}" srcOrd="0" destOrd="0" presId="urn:microsoft.com/office/officeart/2018/2/layout/IconCircleList"/>
    <dgm:cxn modelId="{9635FDFF-9488-428F-8EB1-40D1F1E9CB89}" type="presParOf" srcId="{A9D17A97-A369-41AA-9AC9-6DA9DAA835D0}" destId="{25A7C22E-B79F-41F7-9EEA-D040B9D6D640}" srcOrd="0" destOrd="0" presId="urn:microsoft.com/office/officeart/2018/2/layout/IconCircleList"/>
    <dgm:cxn modelId="{74E73B1C-35AC-4AAE-B578-70A2D0704438}" type="presParOf" srcId="{A9D17A97-A369-41AA-9AC9-6DA9DAA835D0}" destId="{CD36EEFF-A720-4CE4-A4A6-16D78088D6EB}" srcOrd="1" destOrd="0" presId="urn:microsoft.com/office/officeart/2018/2/layout/IconCircleList"/>
    <dgm:cxn modelId="{5EBBF68F-C806-4F9F-8CB5-F9C1D047F965}" type="presParOf" srcId="{A9D17A97-A369-41AA-9AC9-6DA9DAA835D0}" destId="{2A949359-4FF3-4AA7-947D-C7D07DA283A4}" srcOrd="2" destOrd="0" presId="urn:microsoft.com/office/officeart/2018/2/layout/IconCircleList"/>
    <dgm:cxn modelId="{0B607170-94A4-46B2-8800-1CB0F0E3A2C3}" type="presParOf" srcId="{A9D17A97-A369-41AA-9AC9-6DA9DAA835D0}" destId="{E2DE78F0-2769-4CFB-BC35-825C705421B3}" srcOrd="3" destOrd="0" presId="urn:microsoft.com/office/officeart/2018/2/layout/IconCircleList"/>
    <dgm:cxn modelId="{03668FC9-4D0C-4EB6-9392-097725CA6295}" type="presParOf" srcId="{77CFB34F-E3C1-4DE9-8869-B9DEA9791C53}" destId="{D6DA88B1-1219-46FD-86FB-78A200AF8EAC}" srcOrd="1" destOrd="0" presId="urn:microsoft.com/office/officeart/2018/2/layout/IconCircleList"/>
    <dgm:cxn modelId="{5785126C-0459-459F-BAE8-5BC51F685AA4}" type="presParOf" srcId="{77CFB34F-E3C1-4DE9-8869-B9DEA9791C53}" destId="{6E7FE689-E6E0-4329-BD35-8B2EAA6E5322}" srcOrd="2" destOrd="0" presId="urn:microsoft.com/office/officeart/2018/2/layout/IconCircleList"/>
    <dgm:cxn modelId="{55112B48-7278-491C-85E4-BED543DDE628}" type="presParOf" srcId="{6E7FE689-E6E0-4329-BD35-8B2EAA6E5322}" destId="{F7981824-AA1B-4E1F-8C28-E5D8E2E6663F}" srcOrd="0" destOrd="0" presId="urn:microsoft.com/office/officeart/2018/2/layout/IconCircleList"/>
    <dgm:cxn modelId="{86176418-1F05-43D4-8BDB-9D10E4C7594E}" type="presParOf" srcId="{6E7FE689-E6E0-4329-BD35-8B2EAA6E5322}" destId="{E69BB7E9-B132-48C5-ACC5-7F1CF89D8456}" srcOrd="1" destOrd="0" presId="urn:microsoft.com/office/officeart/2018/2/layout/IconCircleList"/>
    <dgm:cxn modelId="{F82C5B9A-70BF-4F76-9114-BF931E1EBB74}" type="presParOf" srcId="{6E7FE689-E6E0-4329-BD35-8B2EAA6E5322}" destId="{5398B996-A1EB-4D36-A99D-CC7ABB33A037}" srcOrd="2" destOrd="0" presId="urn:microsoft.com/office/officeart/2018/2/layout/IconCircleList"/>
    <dgm:cxn modelId="{8D98FAE6-1CC7-405F-AB79-EB02119E8D44}" type="presParOf" srcId="{6E7FE689-E6E0-4329-BD35-8B2EAA6E5322}" destId="{7B3541E8-9B23-4854-BB8A-397D78D02822}" srcOrd="3" destOrd="0" presId="urn:microsoft.com/office/officeart/2018/2/layout/IconCircleList"/>
    <dgm:cxn modelId="{8E662969-B65D-47CC-B4DD-44465DF6E64C}" type="presParOf" srcId="{77CFB34F-E3C1-4DE9-8869-B9DEA9791C53}" destId="{0D222F9F-5D5F-4ABE-AC4F-93C35E888971}" srcOrd="3" destOrd="0" presId="urn:microsoft.com/office/officeart/2018/2/layout/IconCircleList"/>
    <dgm:cxn modelId="{030E0F45-47EF-4221-8ECC-1B0D1ABA04D3}" type="presParOf" srcId="{77CFB34F-E3C1-4DE9-8869-B9DEA9791C53}" destId="{37D119CA-5EDA-479C-9D0E-78D258F2E585}" srcOrd="4" destOrd="0" presId="urn:microsoft.com/office/officeart/2018/2/layout/IconCircleList"/>
    <dgm:cxn modelId="{4C058D5A-1323-4E77-A00C-DBA9AEDFFBE0}" type="presParOf" srcId="{37D119CA-5EDA-479C-9D0E-78D258F2E585}" destId="{05D8DCE0-915B-413D-AD51-507D8352819B}" srcOrd="0" destOrd="0" presId="urn:microsoft.com/office/officeart/2018/2/layout/IconCircleList"/>
    <dgm:cxn modelId="{4C88D375-B643-4D4D-A246-5A466E7E031B}" type="presParOf" srcId="{37D119CA-5EDA-479C-9D0E-78D258F2E585}" destId="{241163C5-9D90-42B4-B400-4430A0C0BF5E}" srcOrd="1" destOrd="0" presId="urn:microsoft.com/office/officeart/2018/2/layout/IconCircleList"/>
    <dgm:cxn modelId="{C2BB21BC-F026-4294-AF09-45E07C9E650A}" type="presParOf" srcId="{37D119CA-5EDA-479C-9D0E-78D258F2E585}" destId="{9D93FA35-E754-439E-A397-343356DCE024}" srcOrd="2" destOrd="0" presId="urn:microsoft.com/office/officeart/2018/2/layout/IconCircleList"/>
    <dgm:cxn modelId="{C8F670B8-BBFC-443F-9E60-47D135BDF28B}" type="presParOf" srcId="{37D119CA-5EDA-479C-9D0E-78D258F2E585}" destId="{8F14E69D-9FDE-4601-9DBA-ABBD3FBDF8C8}" srcOrd="3" destOrd="0" presId="urn:microsoft.com/office/officeart/2018/2/layout/IconCircleList"/>
    <dgm:cxn modelId="{B76A0A50-1636-4332-864B-6ABBD1FF73EA}" type="presParOf" srcId="{77CFB34F-E3C1-4DE9-8869-B9DEA9791C53}" destId="{37909A7A-8F1F-4681-BCC1-1B8BBE7EFF97}" srcOrd="5" destOrd="0" presId="urn:microsoft.com/office/officeart/2018/2/layout/IconCircleList"/>
    <dgm:cxn modelId="{B61EA1C1-449D-47DA-8D0F-8C3CD05F42B2}" type="presParOf" srcId="{77CFB34F-E3C1-4DE9-8869-B9DEA9791C53}" destId="{B8AB16B0-B7F2-43DA-A1FF-183B2934E244}" srcOrd="6" destOrd="0" presId="urn:microsoft.com/office/officeart/2018/2/layout/IconCircleList"/>
    <dgm:cxn modelId="{ECD2EA69-7C57-499A-99E7-BC8E5454B85C}" type="presParOf" srcId="{B8AB16B0-B7F2-43DA-A1FF-183B2934E244}" destId="{91676143-ABBE-4E13-ACDB-853CE9C3AB68}" srcOrd="0" destOrd="0" presId="urn:microsoft.com/office/officeart/2018/2/layout/IconCircleList"/>
    <dgm:cxn modelId="{070A40CE-A047-40C0-8DBD-7A624696CC21}" type="presParOf" srcId="{B8AB16B0-B7F2-43DA-A1FF-183B2934E244}" destId="{FFB7AAD3-C1E4-4EF8-BB67-179C969BEBA7}" srcOrd="1" destOrd="0" presId="urn:microsoft.com/office/officeart/2018/2/layout/IconCircleList"/>
    <dgm:cxn modelId="{9BA99036-79C6-4D47-907F-FEE7E1BF3813}" type="presParOf" srcId="{B8AB16B0-B7F2-43DA-A1FF-183B2934E244}" destId="{C922D705-2BDC-4610-B6AB-CFE790EF861F}" srcOrd="2" destOrd="0" presId="urn:microsoft.com/office/officeart/2018/2/layout/IconCircleList"/>
    <dgm:cxn modelId="{3F2E3604-E270-4F8B-A01B-BEB9DAAABF86}" type="presParOf" srcId="{B8AB16B0-B7F2-43DA-A1FF-183B2934E244}" destId="{020F70ED-E591-42CD-AF72-A34FA23E822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7C22E-B79F-41F7-9EEA-D040B9D6D640}">
      <dsp:nvSpPr>
        <dsp:cNvPr id="0" name=""/>
        <dsp:cNvSpPr/>
      </dsp:nvSpPr>
      <dsp:spPr>
        <a:xfrm>
          <a:off x="93721" y="803138"/>
          <a:ext cx="1274694" cy="12746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6EEFF-A720-4CE4-A4A6-16D78088D6EB}">
      <dsp:nvSpPr>
        <dsp:cNvPr id="0" name=""/>
        <dsp:cNvSpPr/>
      </dsp:nvSpPr>
      <dsp:spPr>
        <a:xfrm>
          <a:off x="295244" y="1082180"/>
          <a:ext cx="871646" cy="766944"/>
        </a:xfrm>
        <a:prstGeom prst="rect">
          <a:avLst/>
        </a:prstGeom>
        <a:blipFill rotWithShape="1">
          <a:blip xmlns:r="http://schemas.openxmlformats.org/officeDocument/2006/relationships" r:embed="rId1"/>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E78F0-2769-4CFB-BC35-825C705421B3}">
      <dsp:nvSpPr>
        <dsp:cNvPr id="0" name=""/>
        <dsp:cNvSpPr/>
      </dsp:nvSpPr>
      <dsp:spPr>
        <a:xfrm>
          <a:off x="1641564" y="803138"/>
          <a:ext cx="3004637" cy="127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dirty="0"/>
            <a:t>Heb je een ziekte-uitkering of een invaliditeitsuitkering, doe je aanvraag bij het Eerste onthaal OCMW Brugge, Hoogstraat 9 te 8000 Brugge.</a:t>
          </a:r>
          <a:endParaRPr lang="en-US" sz="1400" kern="1200" dirty="0"/>
        </a:p>
      </dsp:txBody>
      <dsp:txXfrm>
        <a:off x="1641564" y="803138"/>
        <a:ext cx="3004637" cy="1274694"/>
      </dsp:txXfrm>
    </dsp:sp>
    <dsp:sp modelId="{F7981824-AA1B-4E1F-8C28-E5D8E2E6663F}">
      <dsp:nvSpPr>
        <dsp:cNvPr id="0" name=""/>
        <dsp:cNvSpPr/>
      </dsp:nvSpPr>
      <dsp:spPr>
        <a:xfrm>
          <a:off x="5169737" y="803138"/>
          <a:ext cx="1274694" cy="12746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B7E9-B132-48C5-ACC5-7F1CF89D8456}">
      <dsp:nvSpPr>
        <dsp:cNvPr id="0" name=""/>
        <dsp:cNvSpPr/>
      </dsp:nvSpPr>
      <dsp:spPr>
        <a:xfrm>
          <a:off x="5437423" y="1070824"/>
          <a:ext cx="739322" cy="739322"/>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541E8-9B23-4854-BB8A-397D78D02822}">
      <dsp:nvSpPr>
        <dsp:cNvPr id="0" name=""/>
        <dsp:cNvSpPr/>
      </dsp:nvSpPr>
      <dsp:spPr>
        <a:xfrm>
          <a:off x="6717581" y="803138"/>
          <a:ext cx="3004637" cy="127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Maak een afspraak op het algemeen telefoonnummer: 050/32.77.70 of via e-mailadres: </a:t>
          </a:r>
          <a:r>
            <a:rPr lang="nl-NL" sz="1400" u="sng" kern="1200">
              <a:hlinkClick xmlns:r="http://schemas.openxmlformats.org/officeDocument/2006/relationships" r:id="rId4"/>
            </a:rPr>
            <a:t>eerste.onthaal@ocmw-brugge.be</a:t>
          </a:r>
          <a:endParaRPr lang="en-US" sz="1400" kern="1200"/>
        </a:p>
      </dsp:txBody>
      <dsp:txXfrm>
        <a:off x="6717581" y="803138"/>
        <a:ext cx="3004637" cy="1274694"/>
      </dsp:txXfrm>
    </dsp:sp>
    <dsp:sp modelId="{05D8DCE0-915B-413D-AD51-507D8352819B}">
      <dsp:nvSpPr>
        <dsp:cNvPr id="0" name=""/>
        <dsp:cNvSpPr/>
      </dsp:nvSpPr>
      <dsp:spPr>
        <a:xfrm>
          <a:off x="93721" y="2928994"/>
          <a:ext cx="1274694" cy="12746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1163C5-9D90-42B4-B400-4430A0C0BF5E}">
      <dsp:nvSpPr>
        <dsp:cNvPr id="0" name=""/>
        <dsp:cNvSpPr/>
      </dsp:nvSpPr>
      <dsp:spPr>
        <a:xfrm>
          <a:off x="261698" y="3187815"/>
          <a:ext cx="921972" cy="786639"/>
        </a:xfrm>
        <a:prstGeom prst="rect">
          <a:avLst/>
        </a:prstGeom>
        <a:blipFill rotWithShape="1">
          <a:blip xmlns:r="http://schemas.openxmlformats.org/officeDocument/2006/relationships" r:embed="rId1"/>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4E69D-9FDE-4601-9DBA-ABBD3FBDF8C8}">
      <dsp:nvSpPr>
        <dsp:cNvPr id="0" name=""/>
        <dsp:cNvSpPr/>
      </dsp:nvSpPr>
      <dsp:spPr>
        <a:xfrm>
          <a:off x="1641564" y="2928994"/>
          <a:ext cx="3004637" cy="127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Heb je een minimumpensioen, doe dan je aanvraag bij de dienst Zorgverlening Mintus.</a:t>
          </a:r>
          <a:endParaRPr lang="en-US" sz="1400" kern="1200"/>
        </a:p>
      </dsp:txBody>
      <dsp:txXfrm>
        <a:off x="1641564" y="2928994"/>
        <a:ext cx="3004637" cy="1274694"/>
      </dsp:txXfrm>
    </dsp:sp>
    <dsp:sp modelId="{91676143-ABBE-4E13-ACDB-853CE9C3AB68}">
      <dsp:nvSpPr>
        <dsp:cNvPr id="0" name=""/>
        <dsp:cNvSpPr/>
      </dsp:nvSpPr>
      <dsp:spPr>
        <a:xfrm>
          <a:off x="5169737" y="2928994"/>
          <a:ext cx="1274694" cy="12746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7AAD3-C1E4-4EF8-BB67-179C969BEBA7}">
      <dsp:nvSpPr>
        <dsp:cNvPr id="0" name=""/>
        <dsp:cNvSpPr/>
      </dsp:nvSpPr>
      <dsp:spPr>
        <a:xfrm>
          <a:off x="5437423" y="3196680"/>
          <a:ext cx="739322" cy="73932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F70ED-E591-42CD-AF72-A34FA23E8221}">
      <dsp:nvSpPr>
        <dsp:cNvPr id="0" name=""/>
        <dsp:cNvSpPr/>
      </dsp:nvSpPr>
      <dsp:spPr>
        <a:xfrm>
          <a:off x="6717581" y="2928994"/>
          <a:ext cx="3004637" cy="127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nl-NL" sz="1400" kern="1200"/>
            <a:t>Maak een afspraak op het algemeen telefoonnummer: 050/32.63.26 of via e-mailadres: </a:t>
          </a:r>
          <a:r>
            <a:rPr lang="nl-NL" sz="1400" u="sng" kern="1200">
              <a:hlinkClick xmlns:r="http://schemas.openxmlformats.org/officeDocument/2006/relationships" r:id="rId5"/>
            </a:rPr>
            <a:t>zorgverlening@mintus.b</a:t>
          </a:r>
          <a:endParaRPr lang="en-US" sz="1400" kern="1200"/>
        </a:p>
      </dsp:txBody>
      <dsp:txXfrm>
        <a:off x="6717581" y="2928994"/>
        <a:ext cx="3004637" cy="12746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9554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9867BED-FA0C-45F8-B2D4-BD071A74147D}" type="datetimeFigureOut">
              <a:rPr lang="nl-BE" smtClean="0"/>
              <a:t>3/05/2021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28921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108779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0442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292058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4"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17277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4"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337117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935156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150987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338968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319308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9867BED-FA0C-45F8-B2D4-BD071A74147D}" type="datetimeFigureOut">
              <a:rPr lang="nl-BE" smtClean="0"/>
              <a:t>3/05/2021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22380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9867BED-FA0C-45F8-B2D4-BD071A74147D}" type="datetimeFigureOut">
              <a:rPr lang="nl-BE" smtClean="0"/>
              <a:t>3/05/2021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151030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3"/>
          <p:cNvSpPr>
            <a:spLocks noGrp="1"/>
          </p:cNvSpPr>
          <p:nvPr>
            <p:ph type="ftr" sz="quarter" idx="11"/>
          </p:nvPr>
        </p:nvSpPr>
        <p:spPr/>
        <p:txBody>
          <a:bodyPr/>
          <a:lstStyle/>
          <a:p>
            <a:endParaRPr lang="nl-BE"/>
          </a:p>
        </p:txBody>
      </p:sp>
      <p:sp>
        <p:nvSpPr>
          <p:cNvPr id="6" name="Slide Number Placeholder 4"/>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354464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2"/>
          <p:cNvSpPr>
            <a:spLocks noGrp="1"/>
          </p:cNvSpPr>
          <p:nvPr>
            <p:ph type="ftr" sz="quarter" idx="11"/>
          </p:nvPr>
        </p:nvSpPr>
        <p:spPr/>
        <p:txBody>
          <a:bodyPr/>
          <a:lstStyle/>
          <a:p>
            <a:endParaRPr lang="nl-BE"/>
          </a:p>
        </p:txBody>
      </p:sp>
      <p:sp>
        <p:nvSpPr>
          <p:cNvPr id="6" name="Slide Number Placeholder 3"/>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15169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C9867BED-FA0C-45F8-B2D4-BD071A74147D}" type="datetimeFigureOut">
              <a:rPr lang="nl-BE" smtClean="0"/>
              <a:t>3/05/2021</a:t>
            </a:fld>
            <a:endParaRPr lang="nl-BE"/>
          </a:p>
        </p:txBody>
      </p:sp>
      <p:sp>
        <p:nvSpPr>
          <p:cNvPr id="5" name="Footer Placeholder 5"/>
          <p:cNvSpPr>
            <a:spLocks noGrp="1"/>
          </p:cNvSpPr>
          <p:nvPr>
            <p:ph type="ftr" sz="quarter" idx="11"/>
          </p:nvPr>
        </p:nvSpPr>
        <p:spPr/>
        <p:txBody>
          <a:bodyPr/>
          <a:lstStyle/>
          <a:p>
            <a:endParaRPr lang="nl-BE"/>
          </a:p>
        </p:txBody>
      </p:sp>
      <p:sp>
        <p:nvSpPr>
          <p:cNvPr id="6" name="Slide Number Placeholder 6"/>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61304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9867BED-FA0C-45F8-B2D4-BD071A74147D}" type="datetimeFigureOut">
              <a:rPr lang="nl-BE" smtClean="0"/>
              <a:t>3/05/2021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7C1AA90-4852-48EA-AA99-4E6C3B388FB2}" type="slidenum">
              <a:rPr lang="nl-BE" smtClean="0"/>
              <a:t>‹nr.›</a:t>
            </a:fld>
            <a:endParaRPr lang="nl-BE"/>
          </a:p>
        </p:txBody>
      </p:sp>
    </p:spTree>
    <p:extLst>
      <p:ext uri="{BB962C8B-B14F-4D97-AF65-F5344CB8AC3E}">
        <p14:creationId xmlns:p14="http://schemas.microsoft.com/office/powerpoint/2010/main" val="81914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9867BED-FA0C-45F8-B2D4-BD071A74147D}" type="datetimeFigureOut">
              <a:rPr lang="nl-BE" smtClean="0"/>
              <a:t>3/05/2021</a:t>
            </a:fld>
            <a:endParaRPr lang="nl-B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B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C1AA90-4852-48EA-AA99-4E6C3B388FB2}" type="slidenum">
              <a:rPr lang="nl-BE" smtClean="0"/>
              <a:t>‹nr.›</a:t>
            </a:fld>
            <a:endParaRPr lang="nl-BE"/>
          </a:p>
        </p:txBody>
      </p:sp>
    </p:spTree>
    <p:extLst>
      <p:ext uri="{BB962C8B-B14F-4D97-AF65-F5344CB8AC3E}">
        <p14:creationId xmlns:p14="http://schemas.microsoft.com/office/powerpoint/2010/main" val="191749912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7" name="Rectangle 21">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Ondertitel 2">
            <a:extLst>
              <a:ext uri="{FF2B5EF4-FFF2-40B4-BE49-F238E27FC236}">
                <a16:creationId xmlns:a16="http://schemas.microsoft.com/office/drawing/2014/main" id="{602BCD7A-081D-40E5-A251-F07F3F6706EF}"/>
              </a:ext>
            </a:extLst>
          </p:cNvPr>
          <p:cNvSpPr>
            <a:spLocks noGrp="1"/>
          </p:cNvSpPr>
          <p:nvPr>
            <p:ph type="subTitle" idx="1"/>
          </p:nvPr>
        </p:nvSpPr>
        <p:spPr>
          <a:xfrm>
            <a:off x="1154955" y="4777380"/>
            <a:ext cx="6974911" cy="861420"/>
          </a:xfrm>
        </p:spPr>
        <p:txBody>
          <a:bodyPr>
            <a:normAutofit/>
          </a:bodyPr>
          <a:lstStyle/>
          <a:p>
            <a:r>
              <a:rPr lang="nl-BE">
                <a:solidFill>
                  <a:schemeClr val="tx1">
                    <a:lumMod val="85000"/>
                    <a:lumOff val="15000"/>
                  </a:schemeClr>
                </a:solidFill>
              </a:rPr>
              <a:t> </a:t>
            </a:r>
            <a:endParaRPr lang="nl-BE" dirty="0">
              <a:solidFill>
                <a:schemeClr val="tx1">
                  <a:lumMod val="85000"/>
                  <a:lumOff val="15000"/>
                </a:schemeClr>
              </a:solidFill>
            </a:endParaRPr>
          </a:p>
        </p:txBody>
      </p:sp>
      <p:sp>
        <p:nvSpPr>
          <p:cNvPr id="2" name="Titel 1">
            <a:extLst>
              <a:ext uri="{FF2B5EF4-FFF2-40B4-BE49-F238E27FC236}">
                <a16:creationId xmlns:a16="http://schemas.microsoft.com/office/drawing/2014/main" id="{E8CBB9FA-73B4-4F55-8D6D-EA2B2D7F286F}"/>
              </a:ext>
            </a:extLst>
          </p:cNvPr>
          <p:cNvSpPr>
            <a:spLocks noGrp="1"/>
          </p:cNvSpPr>
          <p:nvPr>
            <p:ph type="ctrTitle"/>
          </p:nvPr>
        </p:nvSpPr>
        <p:spPr>
          <a:xfrm>
            <a:off x="1154955" y="1447800"/>
            <a:ext cx="6974915" cy="3329581"/>
          </a:xfrm>
        </p:spPr>
        <p:txBody>
          <a:bodyPr>
            <a:normAutofit/>
          </a:bodyPr>
          <a:lstStyle/>
          <a:p>
            <a:pPr>
              <a:lnSpc>
                <a:spcPct val="90000"/>
              </a:lnSpc>
            </a:pPr>
            <a:r>
              <a:rPr lang="nl-BE" sz="4500"/>
              <a:t>REMI: referentiebudget voor een menswaardig inkomen</a:t>
            </a:r>
          </a:p>
        </p:txBody>
      </p:sp>
      <p:sp>
        <p:nvSpPr>
          <p:cNvPr id="28" name="Rectangle 27">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64363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883BB-D7A5-47C8-921A-D7DB54B862A2}"/>
              </a:ext>
            </a:extLst>
          </p:cNvPr>
          <p:cNvSpPr>
            <a:spLocks noGrp="1"/>
          </p:cNvSpPr>
          <p:nvPr>
            <p:ph type="title"/>
          </p:nvPr>
        </p:nvSpPr>
        <p:spPr/>
        <p:txBody>
          <a:bodyPr/>
          <a:lstStyle/>
          <a:p>
            <a:r>
              <a:rPr lang="nl-BE" sz="2400" b="1" dirty="0"/>
              <a:t>Bijkomende voorwaarden :</a:t>
            </a:r>
            <a:endParaRPr lang="nl-BE" sz="2400" dirty="0"/>
          </a:p>
        </p:txBody>
      </p:sp>
      <p:sp>
        <p:nvSpPr>
          <p:cNvPr id="3" name="Tijdelijke aanduiding voor inhoud 2">
            <a:extLst>
              <a:ext uri="{FF2B5EF4-FFF2-40B4-BE49-F238E27FC236}">
                <a16:creationId xmlns:a16="http://schemas.microsoft.com/office/drawing/2014/main" id="{84084769-2513-460B-A66C-07A6005DA457}"/>
              </a:ext>
            </a:extLst>
          </p:cNvPr>
          <p:cNvSpPr>
            <a:spLocks noGrp="1"/>
          </p:cNvSpPr>
          <p:nvPr>
            <p:ph idx="1"/>
          </p:nvPr>
        </p:nvSpPr>
        <p:spPr>
          <a:xfrm>
            <a:off x="738232" y="1199626"/>
            <a:ext cx="9311622" cy="5048773"/>
          </a:xfrm>
        </p:spPr>
        <p:txBody>
          <a:bodyPr>
            <a:normAutofit/>
          </a:bodyPr>
          <a:lstStyle/>
          <a:p>
            <a:r>
              <a:rPr lang="nl-BE" dirty="0"/>
              <a:t>De rechten op andere uitkeringen zijn uitgeput</a:t>
            </a:r>
          </a:p>
          <a:p>
            <a:pPr lvl="0">
              <a:buFont typeface="Arial" panose="020B0604020202020204" pitchFamily="34" charset="0"/>
              <a:buChar char="•"/>
            </a:pPr>
            <a:r>
              <a:rPr lang="nl-BE" dirty="0"/>
              <a:t>vb. weigeren onderhoudsgeld aan te vragen: geen recht op AFH</a:t>
            </a:r>
          </a:p>
          <a:p>
            <a:pPr lvl="0">
              <a:buFont typeface="Arial" panose="020B0604020202020204" pitchFamily="34" charset="0"/>
              <a:buChar char="•"/>
            </a:pPr>
            <a:r>
              <a:rPr lang="nl-BE" dirty="0"/>
              <a:t>vb. weigeren huursubsidie aan te vragen: geen recht op AFH</a:t>
            </a:r>
          </a:p>
          <a:p>
            <a:pPr marL="0" lvl="0" indent="0">
              <a:buNone/>
            </a:pPr>
            <a:endParaRPr lang="nl-BE" dirty="0"/>
          </a:p>
          <a:p>
            <a:r>
              <a:rPr lang="nl-BE" dirty="0"/>
              <a:t>Er is transparantie over alle inkomsten van alle gezinsleden, ook rond eigendom en kapitaal</a:t>
            </a:r>
          </a:p>
          <a:p>
            <a:r>
              <a:rPr lang="nl-BE" dirty="0"/>
              <a:t>Er is werkwilligheid of billijkheidsreden van toepassing </a:t>
            </a:r>
          </a:p>
          <a:p>
            <a:r>
              <a:rPr lang="nl-BE" dirty="0"/>
              <a:t>We zetten in op de daling van uitgaven: </a:t>
            </a:r>
          </a:p>
          <a:p>
            <a:pPr lvl="0">
              <a:buFont typeface="Arial" panose="020B0604020202020204" pitchFamily="34" charset="0"/>
              <a:buChar char="•"/>
            </a:pPr>
            <a:r>
              <a:rPr lang="nl-BE" dirty="0"/>
              <a:t>vb. inschrijven voor een sociale woning wanneer dit bij de toekenning van de </a:t>
            </a:r>
          </a:p>
          <a:p>
            <a:pPr>
              <a:buFont typeface="Arial" panose="020B0604020202020204" pitchFamily="34" charset="0"/>
              <a:buChar char="•"/>
            </a:pPr>
            <a:r>
              <a:rPr lang="nl-BE" dirty="0"/>
              <a:t>aanvullende steun werd gevraagd</a:t>
            </a:r>
          </a:p>
          <a:p>
            <a:pPr lvl="0">
              <a:buFont typeface="Arial" panose="020B0604020202020204" pitchFamily="34" charset="0"/>
              <a:buChar char="•"/>
            </a:pPr>
            <a:r>
              <a:rPr lang="nl-BE" dirty="0"/>
              <a:t>vb. overschakelen naar gunstiger energie- of telecomcontracten.</a:t>
            </a:r>
          </a:p>
          <a:p>
            <a:endParaRPr lang="nl-BE" dirty="0"/>
          </a:p>
        </p:txBody>
      </p:sp>
    </p:spTree>
    <p:extLst>
      <p:ext uri="{BB962C8B-B14F-4D97-AF65-F5344CB8AC3E}">
        <p14:creationId xmlns:p14="http://schemas.microsoft.com/office/powerpoint/2010/main" val="185748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1D886-373E-42DB-B1DB-9410FF6B39E3}"/>
              </a:ext>
            </a:extLst>
          </p:cNvPr>
          <p:cNvSpPr>
            <a:spLocks noGrp="1"/>
          </p:cNvSpPr>
          <p:nvPr>
            <p:ph type="title"/>
          </p:nvPr>
        </p:nvSpPr>
        <p:spPr/>
        <p:txBody>
          <a:bodyPr/>
          <a:lstStyle/>
          <a:p>
            <a:r>
              <a:rPr lang="nl-BE" sz="2400" dirty="0"/>
              <a:t>Waar houden we rekening mee : </a:t>
            </a:r>
          </a:p>
        </p:txBody>
      </p:sp>
      <p:sp>
        <p:nvSpPr>
          <p:cNvPr id="3" name="Tijdelijke aanduiding voor inhoud 2">
            <a:extLst>
              <a:ext uri="{FF2B5EF4-FFF2-40B4-BE49-F238E27FC236}">
                <a16:creationId xmlns:a16="http://schemas.microsoft.com/office/drawing/2014/main" id="{9F8FD214-10DC-4625-8A66-439A6C8CAE07}"/>
              </a:ext>
            </a:extLst>
          </p:cNvPr>
          <p:cNvSpPr>
            <a:spLocks noGrp="1"/>
          </p:cNvSpPr>
          <p:nvPr>
            <p:ph idx="1"/>
          </p:nvPr>
        </p:nvSpPr>
        <p:spPr>
          <a:xfrm>
            <a:off x="746620" y="1241572"/>
            <a:ext cx="9303233" cy="5006828"/>
          </a:xfrm>
        </p:spPr>
        <p:txBody>
          <a:bodyPr>
            <a:normAutofit fontScale="92500" lnSpcReduction="20000"/>
          </a:bodyPr>
          <a:lstStyle/>
          <a:p>
            <a:pPr marL="0" indent="0">
              <a:buNone/>
            </a:pPr>
            <a:r>
              <a:rPr lang="nl-BE" u="sng" dirty="0"/>
              <a:t>Inkomsten:  (</a:t>
            </a:r>
            <a:r>
              <a:rPr lang="nl-BE" dirty="0"/>
              <a:t> steeds registreren bij de ontvanger van deze inkomsten.)</a:t>
            </a:r>
          </a:p>
          <a:p>
            <a:pPr marL="0" indent="0">
              <a:buNone/>
            </a:pPr>
            <a:r>
              <a:rPr lang="nl-BE" dirty="0"/>
              <a:t>     </a:t>
            </a:r>
            <a:r>
              <a:rPr lang="nl-BE" dirty="0">
                <a:sym typeface="Wingdings" panose="05000000000000000000" pitchFamily="2" charset="2"/>
              </a:rPr>
              <a:t> </a:t>
            </a:r>
            <a:r>
              <a:rPr lang="nl-BE" dirty="0"/>
              <a:t>We houden </a:t>
            </a:r>
            <a:r>
              <a:rPr lang="nl-BE" b="1" dirty="0"/>
              <a:t>WEL</a:t>
            </a:r>
            <a:r>
              <a:rPr lang="nl-BE" dirty="0"/>
              <a:t> rekening met:</a:t>
            </a:r>
          </a:p>
          <a:p>
            <a:pPr>
              <a:buFont typeface="Arial" panose="020B0604020202020204" pitchFamily="34" charset="0"/>
              <a:buChar char="•"/>
            </a:pPr>
            <a:r>
              <a:rPr lang="nl-BE" dirty="0"/>
              <a:t>loon, werkloosheidsuitkering, ziekte-uitkering, pensioen, </a:t>
            </a:r>
          </a:p>
          <a:p>
            <a:pPr>
              <a:buFont typeface="Arial" panose="020B0604020202020204" pitchFamily="34" charset="0"/>
              <a:buChar char="•"/>
            </a:pPr>
            <a:r>
              <a:rPr lang="nl-BE" dirty="0"/>
              <a:t>inkomensgarantie ouderen, ….</a:t>
            </a:r>
          </a:p>
          <a:p>
            <a:pPr>
              <a:buFont typeface="Arial" panose="020B0604020202020204" pitchFamily="34" charset="0"/>
              <a:buChar char="•"/>
            </a:pPr>
            <a:r>
              <a:rPr lang="nl-BE" dirty="0"/>
              <a:t>uitkering FOD ( IVT), …</a:t>
            </a:r>
          </a:p>
          <a:p>
            <a:pPr>
              <a:buFont typeface="Arial" panose="020B0604020202020204" pitchFamily="34" charset="0"/>
              <a:buChar char="•"/>
            </a:pPr>
            <a:r>
              <a:rPr lang="nl-BE" dirty="0"/>
              <a:t>(</a:t>
            </a:r>
            <a:r>
              <a:rPr lang="nl-BE" dirty="0" err="1"/>
              <a:t>eq</a:t>
            </a:r>
            <a:r>
              <a:rPr lang="nl-BE" dirty="0"/>
              <a:t>.) leefloon en eventuele financiële bijstand in kader van   </a:t>
            </a:r>
            <a:r>
              <a:rPr lang="nl-BE" dirty="0" err="1"/>
              <a:t>loonsvrijstelling</a:t>
            </a:r>
            <a:r>
              <a:rPr lang="nl-BE" dirty="0"/>
              <a:t> 25%</a:t>
            </a:r>
          </a:p>
          <a:p>
            <a:pPr>
              <a:buFont typeface="Arial" panose="020B0604020202020204" pitchFamily="34" charset="0"/>
              <a:buChar char="•"/>
            </a:pPr>
            <a:r>
              <a:rPr lang="nl-BE" dirty="0"/>
              <a:t>COVID-premie t.b.v. € 50,- voor RMI/RMH-gerechtigden</a:t>
            </a:r>
          </a:p>
          <a:p>
            <a:pPr>
              <a:buFont typeface="Arial" panose="020B0604020202020204" pitchFamily="34" charset="0"/>
              <a:buChar char="•"/>
            </a:pPr>
            <a:r>
              <a:rPr lang="nl-BE" dirty="0"/>
              <a:t>inkomsten waarmee we rekening houden bij het bepalen van het bedrag leefloon:</a:t>
            </a:r>
            <a:endParaRPr lang="nl-BE" sz="3200" dirty="0"/>
          </a:p>
          <a:p>
            <a:pPr lvl="1"/>
            <a:r>
              <a:rPr lang="nl-BE" dirty="0"/>
              <a:t>verkoop woning (ook inbegrepen bedrag lijfrente per maand)</a:t>
            </a:r>
            <a:endParaRPr lang="nl-BE" sz="2800" dirty="0"/>
          </a:p>
          <a:p>
            <a:pPr lvl="1"/>
            <a:r>
              <a:rPr lang="nl-BE" dirty="0"/>
              <a:t>kadastraal inkomen</a:t>
            </a:r>
            <a:endParaRPr lang="nl-BE" sz="2800" dirty="0"/>
          </a:p>
          <a:p>
            <a:pPr lvl="1"/>
            <a:r>
              <a:rPr lang="nl-BE" dirty="0"/>
              <a:t>niet vrijgestelde gift</a:t>
            </a:r>
            <a:endParaRPr lang="nl-BE" sz="2800" dirty="0"/>
          </a:p>
          <a:p>
            <a:pPr lvl="1"/>
            <a:r>
              <a:rPr lang="nl-BE" dirty="0"/>
              <a:t>!!! inkomsten uit kapitaal NIET want indien kapitaal &gt; € 6200,- is er geen recht op AFH</a:t>
            </a:r>
            <a:endParaRPr lang="nl-BE" sz="2800" dirty="0"/>
          </a:p>
          <a:p>
            <a:pPr>
              <a:buFont typeface="Arial" panose="020B0604020202020204" pitchFamily="34" charset="0"/>
              <a:buChar char="•"/>
            </a:pPr>
            <a:endParaRPr lang="nl-BE" dirty="0"/>
          </a:p>
          <a:p>
            <a:endParaRPr lang="nl-BE" dirty="0"/>
          </a:p>
        </p:txBody>
      </p:sp>
    </p:spTree>
    <p:extLst>
      <p:ext uri="{BB962C8B-B14F-4D97-AF65-F5344CB8AC3E}">
        <p14:creationId xmlns:p14="http://schemas.microsoft.com/office/powerpoint/2010/main" val="2030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48BEB-FEEC-4EE9-8809-779D81EC93EA}"/>
              </a:ext>
            </a:extLst>
          </p:cNvPr>
          <p:cNvSpPr>
            <a:spLocks noGrp="1"/>
          </p:cNvSpPr>
          <p:nvPr>
            <p:ph type="title"/>
          </p:nvPr>
        </p:nvSpPr>
        <p:spPr/>
        <p:txBody>
          <a:bodyPr/>
          <a:lstStyle/>
          <a:p>
            <a:r>
              <a:rPr lang="nl-BE" sz="2400" dirty="0"/>
              <a:t>Waar houden we rekening mee : </a:t>
            </a:r>
          </a:p>
        </p:txBody>
      </p:sp>
      <p:sp>
        <p:nvSpPr>
          <p:cNvPr id="3" name="Tijdelijke aanduiding voor inhoud 2">
            <a:extLst>
              <a:ext uri="{FF2B5EF4-FFF2-40B4-BE49-F238E27FC236}">
                <a16:creationId xmlns:a16="http://schemas.microsoft.com/office/drawing/2014/main" id="{DFF33470-37A3-49F8-9F55-9B168308E362}"/>
              </a:ext>
            </a:extLst>
          </p:cNvPr>
          <p:cNvSpPr>
            <a:spLocks noGrp="1"/>
          </p:cNvSpPr>
          <p:nvPr>
            <p:ph idx="1"/>
          </p:nvPr>
        </p:nvSpPr>
        <p:spPr>
          <a:xfrm>
            <a:off x="763398" y="1132514"/>
            <a:ext cx="9286455" cy="5115885"/>
          </a:xfrm>
        </p:spPr>
        <p:txBody>
          <a:bodyPr>
            <a:normAutofit/>
          </a:bodyPr>
          <a:lstStyle/>
          <a:p>
            <a:pPr lvl="0">
              <a:buFont typeface="Arial" panose="020B0604020202020204" pitchFamily="34" charset="0"/>
              <a:buChar char="•"/>
            </a:pPr>
            <a:r>
              <a:rPr lang="nl-BE" dirty="0"/>
              <a:t>specifieke hulp voor betalen onderhoudsgeld</a:t>
            </a:r>
            <a:endParaRPr lang="nl-BE" sz="3200" dirty="0"/>
          </a:p>
          <a:p>
            <a:pPr lvl="0">
              <a:buFont typeface="Arial" panose="020B0604020202020204" pitchFamily="34" charset="0"/>
              <a:buChar char="•"/>
            </a:pPr>
            <a:r>
              <a:rPr lang="nl-BE" dirty="0"/>
              <a:t>huursubsidie/huurpremie (apart registreren, niet verrekenen in huur)</a:t>
            </a:r>
            <a:endParaRPr lang="nl-BE" sz="3200" dirty="0"/>
          </a:p>
          <a:p>
            <a:pPr lvl="0">
              <a:buFont typeface="Arial" panose="020B0604020202020204" pitchFamily="34" charset="0"/>
              <a:buChar char="•"/>
            </a:pPr>
            <a:r>
              <a:rPr lang="nl-BE" dirty="0"/>
              <a:t>groeipakket voor kinderen (!! op juiste wijze registreren in bouwsteen Financieel)</a:t>
            </a:r>
            <a:endParaRPr lang="nl-BE" sz="3200" dirty="0"/>
          </a:p>
          <a:p>
            <a:pPr lvl="0">
              <a:buFont typeface="Arial" panose="020B0604020202020204" pitchFamily="34" charset="0"/>
              <a:buChar char="•"/>
            </a:pPr>
            <a:r>
              <a:rPr lang="nl-BE" dirty="0"/>
              <a:t>groeipakket voor betrokkene zelf (!! op juiste wijze registreren in bouwsteen Financieel) </a:t>
            </a:r>
            <a:endParaRPr lang="nl-BE" sz="3200" dirty="0"/>
          </a:p>
          <a:p>
            <a:pPr lvl="0">
              <a:buFont typeface="Arial" panose="020B0604020202020204" pitchFamily="34" charset="0"/>
              <a:buChar char="•"/>
            </a:pPr>
            <a:r>
              <a:rPr lang="nl-BE" dirty="0"/>
              <a:t>alimentatie voor kinderen</a:t>
            </a:r>
            <a:endParaRPr lang="nl-BE" sz="3200" dirty="0"/>
          </a:p>
          <a:p>
            <a:pPr lvl="0">
              <a:buFont typeface="Arial" panose="020B0604020202020204" pitchFamily="34" charset="0"/>
              <a:buChar char="•"/>
            </a:pPr>
            <a:r>
              <a:rPr lang="nl-BE" dirty="0"/>
              <a:t>alimentatie voor zichzelf</a:t>
            </a:r>
            <a:endParaRPr lang="nl-BE" sz="3200" dirty="0"/>
          </a:p>
          <a:p>
            <a:pPr lvl="0">
              <a:buFont typeface="Arial" panose="020B0604020202020204" pitchFamily="34" charset="0"/>
              <a:buChar char="•"/>
            </a:pPr>
            <a:r>
              <a:rPr lang="nl-BE" dirty="0"/>
              <a:t>IBO</a:t>
            </a:r>
            <a:endParaRPr lang="nl-BE" sz="3200" dirty="0"/>
          </a:p>
          <a:p>
            <a:pPr lvl="0">
              <a:buFont typeface="Arial" panose="020B0604020202020204" pitchFamily="34" charset="0"/>
              <a:buChar char="•"/>
            </a:pPr>
            <a:r>
              <a:rPr lang="nl-BE" dirty="0"/>
              <a:t>pleeggezinvergoeding</a:t>
            </a:r>
            <a:endParaRPr lang="nl-BE" sz="3200" dirty="0"/>
          </a:p>
          <a:p>
            <a:pPr lvl="0">
              <a:buFont typeface="Arial" panose="020B0604020202020204" pitchFamily="34" charset="0"/>
              <a:buChar char="•"/>
            </a:pPr>
            <a:r>
              <a:rPr lang="nl-BE" dirty="0"/>
              <a:t>studietoelage </a:t>
            </a:r>
            <a:r>
              <a:rPr lang="nl-BE" b="1" dirty="0"/>
              <a:t>HOGER</a:t>
            </a:r>
            <a:r>
              <a:rPr lang="nl-BE" dirty="0"/>
              <a:t> onderwijs vanaf 18 jaar</a:t>
            </a:r>
            <a:endParaRPr lang="nl-BE" sz="3200" dirty="0"/>
          </a:p>
          <a:p>
            <a:endParaRPr lang="nl-BE" dirty="0"/>
          </a:p>
        </p:txBody>
      </p:sp>
    </p:spTree>
    <p:extLst>
      <p:ext uri="{BB962C8B-B14F-4D97-AF65-F5344CB8AC3E}">
        <p14:creationId xmlns:p14="http://schemas.microsoft.com/office/powerpoint/2010/main" val="124561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1D865-87F6-46DE-8741-F931F360A268}"/>
              </a:ext>
            </a:extLst>
          </p:cNvPr>
          <p:cNvSpPr>
            <a:spLocks noGrp="1"/>
          </p:cNvSpPr>
          <p:nvPr>
            <p:ph type="title"/>
          </p:nvPr>
        </p:nvSpPr>
        <p:spPr/>
        <p:txBody>
          <a:bodyPr/>
          <a:lstStyle/>
          <a:p>
            <a:r>
              <a:rPr lang="nl-BE" sz="2400" dirty="0"/>
              <a:t>Waar houden we geen rekening mee : </a:t>
            </a:r>
          </a:p>
        </p:txBody>
      </p:sp>
      <p:sp>
        <p:nvSpPr>
          <p:cNvPr id="3" name="Tijdelijke aanduiding voor inhoud 2">
            <a:extLst>
              <a:ext uri="{FF2B5EF4-FFF2-40B4-BE49-F238E27FC236}">
                <a16:creationId xmlns:a16="http://schemas.microsoft.com/office/drawing/2014/main" id="{F28CD200-28AC-4E06-872F-094DB17ACDBA}"/>
              </a:ext>
            </a:extLst>
          </p:cNvPr>
          <p:cNvSpPr>
            <a:spLocks noGrp="1"/>
          </p:cNvSpPr>
          <p:nvPr>
            <p:ph idx="1"/>
          </p:nvPr>
        </p:nvSpPr>
        <p:spPr>
          <a:xfrm>
            <a:off x="796954" y="1216404"/>
            <a:ext cx="9252899" cy="5031995"/>
          </a:xfrm>
        </p:spPr>
        <p:txBody>
          <a:bodyPr>
            <a:normAutofit/>
          </a:bodyPr>
          <a:lstStyle/>
          <a:p>
            <a:pPr marL="0" indent="0">
              <a:buNone/>
            </a:pPr>
            <a:r>
              <a:rPr lang="nl-BE" dirty="0"/>
              <a:t>We houden </a:t>
            </a:r>
            <a:r>
              <a:rPr lang="nl-BE" b="1" dirty="0"/>
              <a:t>GEEN</a:t>
            </a:r>
            <a:r>
              <a:rPr lang="nl-BE" dirty="0"/>
              <a:t> rekening met</a:t>
            </a:r>
          </a:p>
          <a:p>
            <a:pPr>
              <a:buFont typeface="Arial" panose="020B0604020202020204" pitchFamily="34" charset="0"/>
              <a:buChar char="•"/>
            </a:pPr>
            <a:r>
              <a:rPr lang="nl-BE" dirty="0"/>
              <a:t>inkomsten uit wijkwerking (PWA)</a:t>
            </a:r>
          </a:p>
          <a:p>
            <a:pPr lvl="0">
              <a:buFont typeface="Arial" panose="020B0604020202020204" pitchFamily="34" charset="0"/>
              <a:buChar char="•"/>
            </a:pPr>
            <a:r>
              <a:rPr lang="nl-BE" dirty="0"/>
              <a:t>vergoeding opleiding VDAB </a:t>
            </a:r>
          </a:p>
          <a:p>
            <a:pPr lvl="0">
              <a:buFont typeface="Arial" panose="020B0604020202020204" pitchFamily="34" charset="0"/>
              <a:buChar char="•"/>
            </a:pPr>
            <a:r>
              <a:rPr lang="nl-BE" dirty="0"/>
              <a:t>vergoeding 1 euro OCMW</a:t>
            </a:r>
          </a:p>
          <a:p>
            <a:pPr>
              <a:buFont typeface="Arial" panose="020B0604020202020204" pitchFamily="34" charset="0"/>
              <a:buChar char="•"/>
            </a:pPr>
            <a:r>
              <a:rPr lang="nl-BE" dirty="0"/>
              <a:t>vrijwilligerswerk (max. bedragen op www.vlaanderenvrijwilligt.be)</a:t>
            </a:r>
          </a:p>
          <a:p>
            <a:pPr lvl="0">
              <a:buFont typeface="Arial" panose="020B0604020202020204" pitchFamily="34" charset="0"/>
              <a:buChar char="•"/>
            </a:pPr>
            <a:r>
              <a:rPr lang="nl-BE" dirty="0" err="1"/>
              <a:t>Pelicano</a:t>
            </a:r>
            <a:r>
              <a:rPr lang="nl-BE" dirty="0"/>
              <a:t> </a:t>
            </a:r>
          </a:p>
          <a:p>
            <a:pPr lvl="0">
              <a:buFont typeface="Arial" panose="020B0604020202020204" pitchFamily="34" charset="0"/>
              <a:buChar char="•"/>
            </a:pPr>
            <a:r>
              <a:rPr lang="nl-BE" dirty="0"/>
              <a:t>Integratietegemoetkoming (IT)</a:t>
            </a:r>
          </a:p>
          <a:p>
            <a:pPr lvl="0">
              <a:buFont typeface="Arial" panose="020B0604020202020204" pitchFamily="34" charset="0"/>
              <a:buChar char="•"/>
            </a:pPr>
            <a:r>
              <a:rPr lang="nl-BE" dirty="0"/>
              <a:t>zorgbudget voor zwaar zorgbehoevenden (zorgverzekering € 130,-)</a:t>
            </a:r>
          </a:p>
          <a:p>
            <a:pPr lvl="0">
              <a:buFont typeface="Arial" panose="020B0604020202020204" pitchFamily="34" charset="0"/>
              <a:buChar char="•"/>
            </a:pPr>
            <a:r>
              <a:rPr lang="nl-BE" dirty="0"/>
              <a:t>zorgbudget voor ouderen met een zorgnood (THAB)</a:t>
            </a:r>
          </a:p>
          <a:p>
            <a:pPr lvl="0">
              <a:buFont typeface="Arial" panose="020B0604020202020204" pitchFamily="34" charset="0"/>
              <a:buChar char="•"/>
            </a:pPr>
            <a:r>
              <a:rPr lang="nl-BE" dirty="0"/>
              <a:t>zorgbudget voor mensen met een handicap </a:t>
            </a:r>
          </a:p>
          <a:p>
            <a:pPr marL="0" lvl="0" indent="0">
              <a:buNone/>
            </a:pPr>
            <a:r>
              <a:rPr lang="nl-BE" dirty="0"/>
              <a:t>    ( </a:t>
            </a:r>
            <a:r>
              <a:rPr lang="nl-BE" b="1" dirty="0" err="1"/>
              <a:t>b</a:t>
            </a:r>
            <a:r>
              <a:rPr lang="nl-BE" dirty="0" err="1"/>
              <a:t>asis</a:t>
            </a:r>
            <a:r>
              <a:rPr lang="nl-BE" b="1" dirty="0" err="1"/>
              <a:t>o</a:t>
            </a:r>
            <a:r>
              <a:rPr lang="nl-BE" dirty="0" err="1"/>
              <a:t>ndersteunings</a:t>
            </a:r>
            <a:r>
              <a:rPr lang="nl-BE" b="1" dirty="0" err="1"/>
              <a:t>b</a:t>
            </a:r>
            <a:r>
              <a:rPr lang="nl-BE" dirty="0" err="1"/>
              <a:t>udget</a:t>
            </a:r>
            <a:r>
              <a:rPr lang="nl-BE" dirty="0"/>
              <a:t> € 300,-) </a:t>
            </a:r>
          </a:p>
          <a:p>
            <a:endParaRPr lang="nl-BE" dirty="0"/>
          </a:p>
        </p:txBody>
      </p:sp>
    </p:spTree>
    <p:extLst>
      <p:ext uri="{BB962C8B-B14F-4D97-AF65-F5344CB8AC3E}">
        <p14:creationId xmlns:p14="http://schemas.microsoft.com/office/powerpoint/2010/main" val="156297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061C46E-08B9-42FB-A393-7E880F91B7D3}"/>
              </a:ext>
            </a:extLst>
          </p:cNvPr>
          <p:cNvSpPr>
            <a:spLocks noGrp="1"/>
          </p:cNvSpPr>
          <p:nvPr>
            <p:ph idx="1"/>
          </p:nvPr>
        </p:nvSpPr>
        <p:spPr>
          <a:xfrm>
            <a:off x="939568" y="1342240"/>
            <a:ext cx="9110286" cy="4906160"/>
          </a:xfrm>
        </p:spPr>
        <p:txBody>
          <a:bodyPr>
            <a:normAutofit/>
          </a:bodyPr>
          <a:lstStyle/>
          <a:p>
            <a:pPr lvl="0">
              <a:buFont typeface="Arial" panose="020B0604020202020204" pitchFamily="34" charset="0"/>
              <a:buChar char="•"/>
            </a:pPr>
            <a:r>
              <a:rPr lang="nl-BE" dirty="0"/>
              <a:t>persoonsvolgend budget</a:t>
            </a:r>
          </a:p>
          <a:p>
            <a:pPr lvl="0">
              <a:buFont typeface="Arial" panose="020B0604020202020204" pitchFamily="34" charset="0"/>
              <a:buChar char="•"/>
            </a:pPr>
            <a:r>
              <a:rPr lang="nl-BE" dirty="0"/>
              <a:t>mantelzorgpremie</a:t>
            </a:r>
          </a:p>
          <a:p>
            <a:pPr lvl="0">
              <a:buFont typeface="Arial" panose="020B0604020202020204" pitchFamily="34" charset="0"/>
              <a:buChar char="•"/>
            </a:pPr>
            <a:r>
              <a:rPr lang="nl-BE" dirty="0"/>
              <a:t>schoolbonus en schooltoelage (kleuter, lager en </a:t>
            </a:r>
            <a:r>
              <a:rPr lang="nl-BE" b="1" dirty="0"/>
              <a:t>secundair onderwijs</a:t>
            </a:r>
            <a:r>
              <a:rPr lang="nl-BE" dirty="0"/>
              <a:t>)</a:t>
            </a:r>
          </a:p>
          <a:p>
            <a:pPr lvl="0">
              <a:buFont typeface="Arial" panose="020B0604020202020204" pitchFamily="34" charset="0"/>
              <a:buChar char="•"/>
            </a:pPr>
            <a:r>
              <a:rPr lang="nl-BE" dirty="0"/>
              <a:t>toelage sociale dienst hogeschool en universiteit</a:t>
            </a:r>
          </a:p>
          <a:p>
            <a:pPr marL="0" lvl="0" indent="0">
              <a:buNone/>
            </a:pPr>
            <a:endParaRPr lang="nl-BE" dirty="0"/>
          </a:p>
          <a:p>
            <a:pPr marL="0" lvl="0" indent="0">
              <a:buNone/>
            </a:pPr>
            <a:r>
              <a:rPr lang="nl-BE" dirty="0"/>
              <a:t>Voor personen tweede fase:</a:t>
            </a:r>
          </a:p>
          <a:p>
            <a:pPr>
              <a:buFont typeface="Arial" panose="020B0604020202020204" pitchFamily="34" charset="0"/>
              <a:buChar char="•"/>
            </a:pPr>
            <a:r>
              <a:rPr lang="nl-BE" dirty="0"/>
              <a:t>We registreren geen (inkomsten uit) kapitaal: we stellen wel dat er geen recht is op AFH indien kapitaal &gt;= € 6200,-.</a:t>
            </a:r>
          </a:p>
          <a:p>
            <a:pPr>
              <a:buFont typeface="Arial" panose="020B0604020202020204" pitchFamily="34" charset="0"/>
              <a:buChar char="•"/>
            </a:pPr>
            <a:r>
              <a:rPr lang="nl-BE" dirty="0"/>
              <a:t>We registreren geen (inkomsten uit KI): we stellen dat er geen recht is op AFH als iemand meer dan 1 eigendom in volle eigendom heeft (aparte eigendommen in volle eigendom, geen optelling maken van verschillende onverdeeldheden).</a:t>
            </a:r>
          </a:p>
          <a:p>
            <a:endParaRPr lang="nl-BE" dirty="0"/>
          </a:p>
        </p:txBody>
      </p:sp>
      <p:sp>
        <p:nvSpPr>
          <p:cNvPr id="4" name="Tekstvak 3">
            <a:extLst>
              <a:ext uri="{FF2B5EF4-FFF2-40B4-BE49-F238E27FC236}">
                <a16:creationId xmlns:a16="http://schemas.microsoft.com/office/drawing/2014/main" id="{1309F1C9-D1CC-4755-87B6-7C6172508F45}"/>
              </a:ext>
            </a:extLst>
          </p:cNvPr>
          <p:cNvSpPr txBox="1"/>
          <p:nvPr/>
        </p:nvSpPr>
        <p:spPr>
          <a:xfrm>
            <a:off x="788565" y="597017"/>
            <a:ext cx="8783273" cy="461665"/>
          </a:xfrm>
          <a:prstGeom prst="rect">
            <a:avLst/>
          </a:prstGeom>
          <a:noFill/>
        </p:spPr>
        <p:txBody>
          <a:bodyPr wrap="square" rtlCol="0">
            <a:spAutoFit/>
          </a:bodyPr>
          <a:lstStyle/>
          <a:p>
            <a:r>
              <a:rPr lang="nl-BE" sz="2400" dirty="0"/>
              <a:t>Waar houden we geen rekening mee : </a:t>
            </a:r>
          </a:p>
        </p:txBody>
      </p:sp>
    </p:spTree>
    <p:extLst>
      <p:ext uri="{BB962C8B-B14F-4D97-AF65-F5344CB8AC3E}">
        <p14:creationId xmlns:p14="http://schemas.microsoft.com/office/powerpoint/2010/main" val="408225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5863F-A74A-47C4-B3E9-D55D9D64737D}"/>
              </a:ext>
            </a:extLst>
          </p:cNvPr>
          <p:cNvSpPr>
            <a:spLocks noGrp="1"/>
          </p:cNvSpPr>
          <p:nvPr>
            <p:ph type="title"/>
          </p:nvPr>
        </p:nvSpPr>
        <p:spPr/>
        <p:txBody>
          <a:bodyPr/>
          <a:lstStyle/>
          <a:p>
            <a:r>
              <a:rPr lang="nl-BE" sz="2400" dirty="0"/>
              <a:t>Welke documenten mee te brengen bij aanvraag: </a:t>
            </a:r>
          </a:p>
        </p:txBody>
      </p:sp>
      <p:sp>
        <p:nvSpPr>
          <p:cNvPr id="3" name="Tijdelijke aanduiding voor inhoud 2">
            <a:extLst>
              <a:ext uri="{FF2B5EF4-FFF2-40B4-BE49-F238E27FC236}">
                <a16:creationId xmlns:a16="http://schemas.microsoft.com/office/drawing/2014/main" id="{E3F525CE-64BA-45C2-8199-32A21A0165BB}"/>
              </a:ext>
            </a:extLst>
          </p:cNvPr>
          <p:cNvSpPr>
            <a:spLocks noGrp="1"/>
          </p:cNvSpPr>
          <p:nvPr>
            <p:ph idx="1"/>
          </p:nvPr>
        </p:nvSpPr>
        <p:spPr>
          <a:xfrm>
            <a:off x="746620" y="1174460"/>
            <a:ext cx="9303233" cy="5073940"/>
          </a:xfrm>
        </p:spPr>
        <p:txBody>
          <a:bodyPr>
            <a:normAutofit/>
          </a:bodyPr>
          <a:lstStyle/>
          <a:p>
            <a:pPr>
              <a:buFont typeface="Arial" panose="020B0604020202020204" pitchFamily="34" charset="0"/>
              <a:buChar char="•"/>
            </a:pPr>
            <a:r>
              <a:rPr lang="nl-BE" dirty="0"/>
              <a:t>documenten inzake identiteit en verblijfsvergunningen</a:t>
            </a:r>
          </a:p>
          <a:p>
            <a:pPr>
              <a:buFont typeface="Arial" panose="020B0604020202020204" pitchFamily="34" charset="0"/>
              <a:buChar char="•"/>
            </a:pPr>
            <a:r>
              <a:rPr lang="nl-BE" dirty="0"/>
              <a:t>info inkomsten (leefloon, loon, uitkeringen, groeipakket, alimentatie,      studietoelage hoger onderwijs, huursubsidie, huurpremie,…)</a:t>
            </a:r>
          </a:p>
          <a:p>
            <a:pPr>
              <a:buFont typeface="Arial" panose="020B0604020202020204" pitchFamily="34" charset="0"/>
              <a:buChar char="•"/>
            </a:pPr>
            <a:r>
              <a:rPr lang="nl-BE" dirty="0"/>
              <a:t>rekeninguittreksels laatste drie maanden</a:t>
            </a:r>
          </a:p>
          <a:p>
            <a:pPr>
              <a:buFont typeface="Arial" panose="020B0604020202020204" pitchFamily="34" charset="0"/>
              <a:buChar char="•"/>
            </a:pPr>
            <a:r>
              <a:rPr lang="nl-BE" dirty="0"/>
              <a:t>ondertekende huurovereenkomst</a:t>
            </a:r>
          </a:p>
          <a:p>
            <a:pPr>
              <a:buFont typeface="Arial" panose="020B0604020202020204" pitchFamily="34" charset="0"/>
              <a:buChar char="•"/>
            </a:pPr>
            <a:r>
              <a:rPr lang="nl-BE" dirty="0"/>
              <a:t>hypothecaire lening – info eigendom (bewijs onroerende voorheffing)</a:t>
            </a:r>
          </a:p>
          <a:p>
            <a:pPr>
              <a:buFont typeface="Arial" panose="020B0604020202020204" pitchFamily="34" charset="0"/>
              <a:buChar char="•"/>
            </a:pPr>
            <a:r>
              <a:rPr lang="nl-BE" dirty="0"/>
              <a:t>factuur nutsvoorzieningen: elektriciteit, gas, ev. info opladingen budgetmeter, water, ook mazout/ flessengas/ hout is mogelijk</a:t>
            </a:r>
          </a:p>
          <a:p>
            <a:pPr>
              <a:buFont typeface="Arial" panose="020B0604020202020204" pitchFamily="34" charset="0"/>
              <a:buChar char="•"/>
            </a:pPr>
            <a:r>
              <a:rPr lang="nl-BE" dirty="0"/>
              <a:t>info betaald lopend onderhoudsgeld</a:t>
            </a:r>
          </a:p>
          <a:p>
            <a:pPr>
              <a:buFont typeface="Arial" panose="020B0604020202020204" pitchFamily="34" charset="0"/>
              <a:buChar char="•"/>
            </a:pPr>
            <a:r>
              <a:rPr lang="nl-BE" dirty="0"/>
              <a:t>onderwijskosten (enkel voor alleenstaande studenten)</a:t>
            </a:r>
          </a:p>
          <a:p>
            <a:pPr marL="0" indent="0">
              <a:buNone/>
            </a:pPr>
            <a:r>
              <a:rPr lang="nl-BE" dirty="0"/>
              <a:t> </a:t>
            </a:r>
          </a:p>
          <a:p>
            <a:endParaRPr lang="nl-BE" dirty="0"/>
          </a:p>
        </p:txBody>
      </p:sp>
    </p:spTree>
    <p:extLst>
      <p:ext uri="{BB962C8B-B14F-4D97-AF65-F5344CB8AC3E}">
        <p14:creationId xmlns:p14="http://schemas.microsoft.com/office/powerpoint/2010/main" val="113509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95816-1079-47A0-8C15-F99B1614E6D8}"/>
              </a:ext>
            </a:extLst>
          </p:cNvPr>
          <p:cNvSpPr>
            <a:spLocks noGrp="1"/>
          </p:cNvSpPr>
          <p:nvPr>
            <p:ph type="title"/>
          </p:nvPr>
        </p:nvSpPr>
        <p:spPr/>
        <p:txBody>
          <a:bodyPr/>
          <a:lstStyle/>
          <a:p>
            <a:r>
              <a:rPr lang="nl-BE" sz="2400"/>
              <a:t>Waar aanvraag indienen ?</a:t>
            </a:r>
            <a:endParaRPr lang="nl-BE" sz="2400" dirty="0"/>
          </a:p>
        </p:txBody>
      </p:sp>
      <p:graphicFrame>
        <p:nvGraphicFramePr>
          <p:cNvPr id="5" name="Tijdelijke aanduiding voor inhoud 2">
            <a:extLst>
              <a:ext uri="{FF2B5EF4-FFF2-40B4-BE49-F238E27FC236}">
                <a16:creationId xmlns:a16="http://schemas.microsoft.com/office/drawing/2014/main" id="{1B1AB6CA-0EDF-4B53-9045-8B46A81453DC}"/>
              </a:ext>
            </a:extLst>
          </p:cNvPr>
          <p:cNvGraphicFramePr>
            <a:graphicFrameLocks noGrp="1"/>
          </p:cNvGraphicFramePr>
          <p:nvPr>
            <p:ph idx="1"/>
            <p:extLst>
              <p:ext uri="{D42A27DB-BD31-4B8C-83A1-F6EECF244321}">
                <p14:modId xmlns:p14="http://schemas.microsoft.com/office/powerpoint/2010/main" val="3644375051"/>
              </p:ext>
            </p:extLst>
          </p:nvPr>
        </p:nvGraphicFramePr>
        <p:xfrm>
          <a:off x="645132" y="1241572"/>
          <a:ext cx="9815940" cy="500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ijl: rechts 3">
            <a:extLst>
              <a:ext uri="{FF2B5EF4-FFF2-40B4-BE49-F238E27FC236}">
                <a16:creationId xmlns:a16="http://schemas.microsoft.com/office/drawing/2014/main" id="{F258A15F-AD1E-4BF7-AF3E-BE9B6C1653AC}"/>
              </a:ext>
            </a:extLst>
          </p:cNvPr>
          <p:cNvSpPr/>
          <p:nvPr/>
        </p:nvSpPr>
        <p:spPr>
          <a:xfrm>
            <a:off x="5302823" y="2399786"/>
            <a:ext cx="4530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 rechts 5">
            <a:extLst>
              <a:ext uri="{FF2B5EF4-FFF2-40B4-BE49-F238E27FC236}">
                <a16:creationId xmlns:a16="http://schemas.microsoft.com/office/drawing/2014/main" id="{23E50028-669B-4326-BC04-8DF420C688D9}"/>
              </a:ext>
            </a:extLst>
          </p:cNvPr>
          <p:cNvSpPr/>
          <p:nvPr/>
        </p:nvSpPr>
        <p:spPr>
          <a:xfrm>
            <a:off x="5326599" y="4580389"/>
            <a:ext cx="4530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9520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2C8B3490-D970-435A-9CBA-537B290D6860}"/>
              </a:ext>
            </a:extLst>
          </p:cNvPr>
          <p:cNvPicPr>
            <a:picLocks noGrp="1" noChangeAspect="1"/>
          </p:cNvPicPr>
          <p:nvPr>
            <p:ph idx="1"/>
          </p:nvPr>
        </p:nvPicPr>
        <p:blipFill>
          <a:blip r:embed="rId2"/>
          <a:stretch>
            <a:fillRect/>
          </a:stretch>
        </p:blipFill>
        <p:spPr>
          <a:xfrm>
            <a:off x="2365158" y="1259536"/>
            <a:ext cx="7461683" cy="4195762"/>
          </a:xfrm>
          <a:prstGeom prst="rect">
            <a:avLst/>
          </a:prstGeom>
        </p:spPr>
      </p:pic>
    </p:spTree>
    <p:extLst>
      <p:ext uri="{BB962C8B-B14F-4D97-AF65-F5344CB8AC3E}">
        <p14:creationId xmlns:p14="http://schemas.microsoft.com/office/powerpoint/2010/main" val="315112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BA1AF8D-D14C-473E-99FD-0CDC6F3EFCB3}"/>
              </a:ext>
            </a:extLst>
          </p:cNvPr>
          <p:cNvSpPr txBox="1"/>
          <p:nvPr/>
        </p:nvSpPr>
        <p:spPr>
          <a:xfrm>
            <a:off x="682701" y="789386"/>
            <a:ext cx="9621078" cy="5509200"/>
          </a:xfrm>
          <a:prstGeom prst="rect">
            <a:avLst/>
          </a:prstGeom>
          <a:noFill/>
        </p:spPr>
        <p:txBody>
          <a:bodyPr wrap="square" rtlCol="0">
            <a:spAutoFit/>
          </a:bodyPr>
          <a:lstStyle/>
          <a:p>
            <a:r>
              <a:rPr lang="nl-BE" sz="2400" b="1" dirty="0"/>
              <a:t>Brugs Menswaardig Inkomen  </a:t>
            </a:r>
            <a:r>
              <a:rPr lang="nl-BE" sz="2400" dirty="0"/>
              <a:t> </a:t>
            </a:r>
          </a:p>
          <a:p>
            <a:pPr lvl="0"/>
            <a:endParaRPr lang="nl-BE" sz="2000" b="1" dirty="0"/>
          </a:p>
          <a:p>
            <a:pPr lvl="0"/>
            <a:r>
              <a:rPr lang="nl-BE" sz="2400" b="1" dirty="0"/>
              <a:t>Wat? </a:t>
            </a:r>
            <a:endParaRPr lang="nl-BE" sz="2400" dirty="0"/>
          </a:p>
          <a:p>
            <a:r>
              <a:rPr lang="nl-BE" sz="2400" b="1" dirty="0"/>
              <a:t> </a:t>
            </a:r>
            <a:endParaRPr lang="nl-BE" sz="2400" dirty="0"/>
          </a:p>
          <a:p>
            <a:r>
              <a:rPr lang="nl-BE" sz="2000" dirty="0"/>
              <a:t>We willen alle inwoners van Brugge een menswaardig inkomen bezorgen via het geven van een </a:t>
            </a:r>
            <a:r>
              <a:rPr lang="nl-BE" sz="2000" b="1" dirty="0"/>
              <a:t>aanvullende financiële hulp</a:t>
            </a:r>
            <a:r>
              <a:rPr lang="nl-BE" sz="2000" dirty="0"/>
              <a:t> </a:t>
            </a:r>
            <a:r>
              <a:rPr lang="nl-BE" sz="2000" b="1" dirty="0"/>
              <a:t>(AFH)</a:t>
            </a:r>
            <a:r>
              <a:rPr lang="nl-BE" sz="2000" dirty="0"/>
              <a:t>.  Deze aanvullende financiële hulp gaan we berekenen aan de hand van de gezinssamenstelling, het maandelijks inkomen(leefloon, loon, uitkeringen, groeipakket, alimentatie, studietoelage hoger onderwijs, huursubsidie, huurpremie) en de maandelijkse kosten (huur, elektriciteit, gas, water, betaald onderhoudsgeld)</a:t>
            </a:r>
          </a:p>
          <a:p>
            <a:endParaRPr lang="nl-BE" sz="2000" dirty="0"/>
          </a:p>
          <a:p>
            <a:endParaRPr lang="nl-BE" sz="2000" b="1" dirty="0"/>
          </a:p>
          <a:p>
            <a:endParaRPr lang="nl-BE" sz="2000" b="1" dirty="0"/>
          </a:p>
          <a:p>
            <a:endParaRPr lang="nl-BE" sz="2000" dirty="0"/>
          </a:p>
          <a:p>
            <a:r>
              <a:rPr lang="nl-BE" sz="2000" dirty="0"/>
              <a:t> </a:t>
            </a:r>
          </a:p>
          <a:p>
            <a:r>
              <a:rPr lang="nl-BE" sz="2000" dirty="0"/>
              <a:t> </a:t>
            </a:r>
          </a:p>
        </p:txBody>
      </p:sp>
    </p:spTree>
    <p:extLst>
      <p:ext uri="{BB962C8B-B14F-4D97-AF65-F5344CB8AC3E}">
        <p14:creationId xmlns:p14="http://schemas.microsoft.com/office/powerpoint/2010/main" val="65730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5825A8A-D7E3-4D84-9CFB-BDC6EAA2BD27}"/>
              </a:ext>
            </a:extLst>
          </p:cNvPr>
          <p:cNvSpPr txBox="1"/>
          <p:nvPr/>
        </p:nvSpPr>
        <p:spPr>
          <a:xfrm>
            <a:off x="922789" y="671120"/>
            <a:ext cx="9455852" cy="3139321"/>
          </a:xfrm>
          <a:prstGeom prst="rect">
            <a:avLst/>
          </a:prstGeom>
          <a:noFill/>
        </p:spPr>
        <p:txBody>
          <a:bodyPr wrap="square" rtlCol="0">
            <a:spAutoFit/>
          </a:bodyPr>
          <a:lstStyle/>
          <a:p>
            <a:r>
              <a:rPr lang="nl-BE" sz="2400" b="1" dirty="0"/>
              <a:t>Voor Wie? </a:t>
            </a:r>
          </a:p>
          <a:p>
            <a:endParaRPr lang="nl-BE" sz="2400" dirty="0"/>
          </a:p>
          <a:p>
            <a:r>
              <a:rPr lang="nl-BE" sz="2400" b="1" u="sng" dirty="0"/>
              <a:t>Eerste fase vanaf 1/9/2020</a:t>
            </a:r>
            <a:endParaRPr lang="nl-BE" sz="2400" dirty="0"/>
          </a:p>
          <a:p>
            <a:r>
              <a:rPr lang="nl-BE" sz="2400" dirty="0"/>
              <a:t>Recht op aanvullende financiële hulp wordt berekend en desgevallend toegekend voor OCMW-cliënten met een (aanvullend) leefloon (RMI) of equivalent leefloon (RMH). </a:t>
            </a:r>
          </a:p>
          <a:p>
            <a:r>
              <a:rPr lang="nl-BE" dirty="0"/>
              <a:t> </a:t>
            </a:r>
            <a:endParaRPr lang="nl-BE" sz="2800" dirty="0"/>
          </a:p>
          <a:p>
            <a:r>
              <a:rPr lang="nl-BE" dirty="0"/>
              <a:t> </a:t>
            </a:r>
            <a:endParaRPr lang="nl-BE" sz="2800" dirty="0"/>
          </a:p>
          <a:p>
            <a:r>
              <a:rPr lang="nl-BE" dirty="0"/>
              <a:t> </a:t>
            </a:r>
            <a:endParaRPr lang="nl-BE" sz="2800" dirty="0"/>
          </a:p>
        </p:txBody>
      </p:sp>
    </p:spTree>
    <p:extLst>
      <p:ext uri="{BB962C8B-B14F-4D97-AF65-F5344CB8AC3E}">
        <p14:creationId xmlns:p14="http://schemas.microsoft.com/office/powerpoint/2010/main" val="117442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2D10921-0897-4ED5-8CB9-4E2A26D6D402}"/>
              </a:ext>
            </a:extLst>
          </p:cNvPr>
          <p:cNvSpPr/>
          <p:nvPr/>
        </p:nvSpPr>
        <p:spPr>
          <a:xfrm>
            <a:off x="981512" y="662730"/>
            <a:ext cx="8732939" cy="5726320"/>
          </a:xfrm>
          <a:prstGeom prst="rect">
            <a:avLst/>
          </a:prstGeom>
        </p:spPr>
        <p:txBody>
          <a:bodyPr wrap="square">
            <a:spAutoFit/>
          </a:bodyPr>
          <a:lstStyle/>
          <a:p>
            <a:r>
              <a:rPr lang="nl-BE" sz="2400" b="1" dirty="0"/>
              <a:t>Voor Wie? </a:t>
            </a:r>
          </a:p>
          <a:p>
            <a:endParaRPr lang="nl-BE" sz="2400" b="1" u="sng" dirty="0"/>
          </a:p>
          <a:p>
            <a:r>
              <a:rPr lang="nl-BE" sz="2400" b="1" u="sng" dirty="0"/>
              <a:t>Tweede </a:t>
            </a:r>
            <a:r>
              <a:rPr lang="nl-BE" sz="2400" b="1" u="sng" dirty="0" err="1"/>
              <a:t>tweede</a:t>
            </a:r>
            <a:r>
              <a:rPr lang="nl-BE" sz="2400" b="1" u="sng" dirty="0"/>
              <a:t> fase vanaf 1/1/2021</a:t>
            </a:r>
            <a:endParaRPr lang="nl-BE" sz="2400" dirty="0"/>
          </a:p>
          <a:p>
            <a:r>
              <a:rPr lang="nl-BE" dirty="0"/>
              <a:t>Recht op aanvullende financiële hulp wordt uitgebreid naar </a:t>
            </a:r>
            <a:endParaRPr lang="nl-BE" sz="2800" dirty="0"/>
          </a:p>
          <a:p>
            <a:r>
              <a:rPr lang="nl-BE" dirty="0"/>
              <a:t> </a:t>
            </a:r>
            <a:endParaRPr lang="nl-BE" sz="2800" dirty="0"/>
          </a:p>
          <a:p>
            <a:pPr lvl="0"/>
            <a:r>
              <a:rPr lang="nl-BE" dirty="0"/>
              <a:t>OCMW-cliënten waarvoor enkel een tegemoetkoming medische kosten werd beslist en die tot einde 2020 binnen het oude systeem van woontoelage bleven lopen</a:t>
            </a:r>
            <a:endParaRPr lang="nl-BE" sz="2800" dirty="0"/>
          </a:p>
          <a:p>
            <a:r>
              <a:rPr lang="nl-BE" dirty="0"/>
              <a:t> </a:t>
            </a:r>
            <a:endParaRPr lang="nl-BE" sz="2800" dirty="0"/>
          </a:p>
          <a:p>
            <a:pPr lvl="0"/>
            <a:r>
              <a:rPr lang="nl-BE" dirty="0"/>
              <a:t>alle bewoners van Brugge met een inkomen uit </a:t>
            </a:r>
            <a:endParaRPr lang="nl-BE" sz="2800" dirty="0"/>
          </a:p>
          <a:p>
            <a:pPr lvl="1"/>
            <a:r>
              <a:rPr lang="nl-BE" dirty="0"/>
              <a:t>- inkomensgarantie ouderen</a:t>
            </a:r>
            <a:endParaRPr lang="nl-BE" sz="2800" dirty="0"/>
          </a:p>
          <a:p>
            <a:pPr lvl="1"/>
            <a:r>
              <a:rPr lang="nl-BE" dirty="0"/>
              <a:t>- FOD-uitkering (</a:t>
            </a:r>
            <a:r>
              <a:rPr lang="nl-BE" dirty="0" err="1"/>
              <a:t>inkomensvervangende</a:t>
            </a:r>
            <a:r>
              <a:rPr lang="nl-BE" dirty="0"/>
              <a:t> tegemoetkoming IVT)</a:t>
            </a:r>
            <a:endParaRPr lang="nl-BE" sz="2800" dirty="0"/>
          </a:p>
          <a:p>
            <a:pPr lvl="1"/>
            <a:r>
              <a:rPr lang="nl-BE" dirty="0"/>
              <a:t>- ziekte-uitkering (vanaf een duur van 3 maanden)</a:t>
            </a:r>
          </a:p>
          <a:p>
            <a:pPr lvl="1"/>
            <a:r>
              <a:rPr lang="nl-BE" dirty="0"/>
              <a:t>- werkloosheidsuitkering die niet langer </a:t>
            </a:r>
            <a:r>
              <a:rPr lang="nl-BE" dirty="0" err="1"/>
              <a:t>toeleidbaar</a:t>
            </a:r>
            <a:r>
              <a:rPr lang="nl-BE" dirty="0"/>
              <a:t> zijn naar de arbeidsmarkt</a:t>
            </a:r>
            <a:endParaRPr lang="nl-BE" sz="4000" dirty="0"/>
          </a:p>
          <a:p>
            <a:pPr lvl="1"/>
            <a:endParaRPr lang="nl-BE" sz="2800" dirty="0"/>
          </a:p>
          <a:p>
            <a:r>
              <a:rPr lang="nl-BE" dirty="0"/>
              <a:t>dat </a:t>
            </a:r>
            <a:r>
              <a:rPr lang="nl-BE" b="1" dirty="0"/>
              <a:t>maximum € 200,- boven het tarief leefloon van de categorie</a:t>
            </a:r>
            <a:r>
              <a:rPr lang="nl-BE" dirty="0"/>
              <a:t> waartoe ze behoren, ligt.</a:t>
            </a:r>
            <a:endParaRPr lang="nl-BE" sz="2800" dirty="0"/>
          </a:p>
        </p:txBody>
      </p:sp>
    </p:spTree>
    <p:extLst>
      <p:ext uri="{BB962C8B-B14F-4D97-AF65-F5344CB8AC3E}">
        <p14:creationId xmlns:p14="http://schemas.microsoft.com/office/powerpoint/2010/main" val="17473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06106-88A4-45C0-B89C-31CCD140555E}"/>
              </a:ext>
            </a:extLst>
          </p:cNvPr>
          <p:cNvSpPr>
            <a:spLocks noGrp="1"/>
          </p:cNvSpPr>
          <p:nvPr>
            <p:ph type="title"/>
          </p:nvPr>
        </p:nvSpPr>
        <p:spPr>
          <a:xfrm>
            <a:off x="646111" y="452718"/>
            <a:ext cx="9404723" cy="772075"/>
          </a:xfrm>
        </p:spPr>
        <p:txBody>
          <a:bodyPr/>
          <a:lstStyle/>
          <a:p>
            <a:r>
              <a:rPr lang="nl-BE" sz="2400" b="1" dirty="0"/>
              <a:t>Voor Wie? </a:t>
            </a:r>
            <a:br>
              <a:rPr lang="nl-BE" sz="4400" b="1" dirty="0"/>
            </a:br>
            <a:endParaRPr lang="nl-BE" dirty="0"/>
          </a:p>
        </p:txBody>
      </p:sp>
      <p:sp>
        <p:nvSpPr>
          <p:cNvPr id="3" name="Tijdelijke aanduiding voor inhoud 2">
            <a:extLst>
              <a:ext uri="{FF2B5EF4-FFF2-40B4-BE49-F238E27FC236}">
                <a16:creationId xmlns:a16="http://schemas.microsoft.com/office/drawing/2014/main" id="{EF63B6CA-19F9-415F-ACA7-8189557D524E}"/>
              </a:ext>
            </a:extLst>
          </p:cNvPr>
          <p:cNvSpPr>
            <a:spLocks noGrp="1"/>
          </p:cNvSpPr>
          <p:nvPr>
            <p:ph idx="1"/>
          </p:nvPr>
        </p:nvSpPr>
        <p:spPr>
          <a:xfrm>
            <a:off x="776141" y="1224793"/>
            <a:ext cx="8946541" cy="4924337"/>
          </a:xfrm>
        </p:spPr>
        <p:txBody>
          <a:bodyPr>
            <a:normAutofit lnSpcReduction="10000"/>
          </a:bodyPr>
          <a:lstStyle/>
          <a:p>
            <a:pPr marL="0" indent="0">
              <a:buNone/>
            </a:pPr>
            <a:r>
              <a:rPr lang="nl-NL" dirty="0"/>
              <a:t>Je inkomen is:</a:t>
            </a:r>
          </a:p>
          <a:p>
            <a:pPr>
              <a:buFont typeface="Arial" panose="020B0604020202020204" pitchFamily="34" charset="0"/>
              <a:buChar char="•"/>
            </a:pPr>
            <a:r>
              <a:rPr lang="nl-NL" dirty="0"/>
              <a:t>-voor een samenwonende niet hoger dan € 856,45 per maand,</a:t>
            </a:r>
          </a:p>
          <a:p>
            <a:pPr>
              <a:buFont typeface="Arial" panose="020B0604020202020204" pitchFamily="34" charset="0"/>
              <a:buChar char="•"/>
            </a:pPr>
            <a:r>
              <a:rPr lang="nl-NL" dirty="0"/>
              <a:t>voor een alleenstaande niet hoger dan € 1.184,68 per maand </a:t>
            </a:r>
          </a:p>
          <a:p>
            <a:pPr>
              <a:buFont typeface="Arial" panose="020B0604020202020204" pitchFamily="34" charset="0"/>
              <a:buChar char="•"/>
            </a:pPr>
            <a:r>
              <a:rPr lang="nl-NL" dirty="0"/>
              <a:t>voor een persoon met gezinslast (minstens één minderjarig kind ten laste) niet hoger dan € 1.530,74 per maand.</a:t>
            </a:r>
          </a:p>
          <a:p>
            <a:pPr marL="0" indent="0">
              <a:buNone/>
            </a:pPr>
            <a:endParaRPr lang="nl-NL" dirty="0"/>
          </a:p>
          <a:p>
            <a:pPr marL="0" indent="0">
              <a:buNone/>
            </a:pPr>
            <a:r>
              <a:rPr lang="nl-NL" dirty="0"/>
              <a:t>Bijkomende voorwaarden:</a:t>
            </a:r>
          </a:p>
          <a:p>
            <a:pPr>
              <a:buFont typeface="Arial" panose="020B0604020202020204" pitchFamily="34" charset="0"/>
              <a:buChar char="•"/>
            </a:pPr>
            <a:r>
              <a:rPr lang="nl-NL" dirty="0"/>
              <a:t>een duurzame verblijfs- en woonsituatie</a:t>
            </a:r>
          </a:p>
          <a:p>
            <a:pPr>
              <a:buFont typeface="Arial" panose="020B0604020202020204" pitchFamily="34" charset="0"/>
              <a:buChar char="•"/>
            </a:pPr>
            <a:r>
              <a:rPr lang="nl-NL" dirty="0"/>
              <a:t>de rechten op andere uitkeringen zijn uitgeput</a:t>
            </a:r>
          </a:p>
          <a:p>
            <a:pPr>
              <a:buFont typeface="Arial" panose="020B0604020202020204" pitchFamily="34" charset="0"/>
              <a:buChar char="•"/>
            </a:pPr>
            <a:r>
              <a:rPr lang="nl-NL" dirty="0"/>
              <a:t>er is transparantie over alle inkomsten van alle gezinsleden (ook rond eigendom en kapitaal)</a:t>
            </a:r>
          </a:p>
          <a:p>
            <a:pPr>
              <a:buFont typeface="Arial" panose="020B0604020202020204" pitchFamily="34" charset="0"/>
              <a:buChar char="•"/>
            </a:pPr>
            <a:r>
              <a:rPr lang="nl-NL" dirty="0"/>
              <a:t>er is werkwilligheid of billijkheidsreden is van toepassing en meewerken aan de daling van uitgaven </a:t>
            </a:r>
          </a:p>
          <a:p>
            <a:endParaRPr lang="nl-BE" dirty="0"/>
          </a:p>
        </p:txBody>
      </p:sp>
    </p:spTree>
    <p:extLst>
      <p:ext uri="{BB962C8B-B14F-4D97-AF65-F5344CB8AC3E}">
        <p14:creationId xmlns:p14="http://schemas.microsoft.com/office/powerpoint/2010/main" val="273650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D6F63FC-ACCB-43BA-BC75-12A760289DB9}"/>
              </a:ext>
            </a:extLst>
          </p:cNvPr>
          <p:cNvSpPr/>
          <p:nvPr/>
        </p:nvSpPr>
        <p:spPr>
          <a:xfrm>
            <a:off x="755008" y="570451"/>
            <a:ext cx="8388991" cy="6986528"/>
          </a:xfrm>
          <a:prstGeom prst="rect">
            <a:avLst/>
          </a:prstGeom>
        </p:spPr>
        <p:txBody>
          <a:bodyPr wrap="square">
            <a:spAutoFit/>
          </a:bodyPr>
          <a:lstStyle/>
          <a:p>
            <a:r>
              <a:rPr lang="nl-BE" sz="2400" b="1" dirty="0"/>
              <a:t>Voor wie niet ? </a:t>
            </a:r>
            <a:endParaRPr lang="nl-BE" sz="2400" dirty="0"/>
          </a:p>
          <a:p>
            <a:endParaRPr lang="nl-BE" dirty="0"/>
          </a:p>
          <a:p>
            <a:pPr marL="285750" lvl="0" indent="-285750">
              <a:buFont typeface="Arial" panose="020B0604020202020204" pitchFamily="34" charset="0"/>
              <a:buChar char="•"/>
            </a:pPr>
            <a:r>
              <a:rPr lang="nl-BE" dirty="0"/>
              <a:t>Personen met recht op RMI/RMH wegens tijdelijke uitsluiting (schorsing) in het recht op werkloosheidsuitkeringen, ziekte- of invaliditeitsuitkeringen.</a:t>
            </a:r>
          </a:p>
          <a:p>
            <a:r>
              <a:rPr lang="nl-BE" dirty="0"/>
              <a:t>    </a:t>
            </a:r>
            <a:r>
              <a:rPr lang="nl-BE" b="1" dirty="0"/>
              <a:t>definitieve</a:t>
            </a:r>
            <a:r>
              <a:rPr lang="nl-BE" dirty="0"/>
              <a:t> uitsluiting in het recht op werkloosheidsuitkering komt WEL in   </a:t>
            </a:r>
          </a:p>
          <a:p>
            <a:r>
              <a:rPr lang="nl-BE" dirty="0"/>
              <a:t>    aanmerking!!!!!</a:t>
            </a:r>
          </a:p>
          <a:p>
            <a:r>
              <a:rPr lang="nl-BE" dirty="0"/>
              <a:t> </a:t>
            </a:r>
          </a:p>
          <a:p>
            <a:pPr marL="285750" lvl="0" indent="-285750">
              <a:buFont typeface="Arial" panose="020B0604020202020204" pitchFamily="34" charset="0"/>
              <a:buChar char="•"/>
            </a:pPr>
            <a:r>
              <a:rPr lang="nl-BE" dirty="0"/>
              <a:t>Personen met recht op RMI/RMH wegens voorschotten op werkloosheidsuitkeringen of op ziekte-uitkering. Uitzondering mogelijk (bv. in geval betaling lopend </a:t>
            </a:r>
            <a:r>
              <a:rPr lang="nl-BE" dirty="0" err="1"/>
              <a:t>ohgeld</a:t>
            </a:r>
            <a:r>
              <a:rPr lang="nl-BE" dirty="0"/>
              <a:t>): voorleggen aan staf.</a:t>
            </a:r>
          </a:p>
          <a:p>
            <a:r>
              <a:rPr lang="nl-BE" b="1" dirty="0"/>
              <a:t>     voorschotten op uitkering FOD en IGO en pensioen</a:t>
            </a:r>
            <a:r>
              <a:rPr lang="nl-BE" dirty="0"/>
              <a:t> komen WEL in </a:t>
            </a:r>
          </a:p>
          <a:p>
            <a:r>
              <a:rPr lang="nl-BE" dirty="0"/>
              <a:t>     aanmerking voor AFH!!!</a:t>
            </a:r>
          </a:p>
          <a:p>
            <a:endParaRPr lang="nl-BE" dirty="0"/>
          </a:p>
          <a:p>
            <a:pPr marL="285750" indent="-285750">
              <a:buFont typeface="Arial" panose="020B0604020202020204" pitchFamily="34" charset="0"/>
              <a:buChar char="•"/>
            </a:pPr>
            <a:r>
              <a:rPr lang="nl-BE" dirty="0"/>
              <a:t>personen met een inkomen uit  (deeltijds) werk gezien de problematiek  </a:t>
            </a:r>
          </a:p>
          <a:p>
            <a:r>
              <a:rPr lang="nl-BE" dirty="0"/>
              <a:t>     rond werkbereidheid en bestaande premiestelsels</a:t>
            </a:r>
            <a:endParaRPr lang="nl-BE" sz="2800" dirty="0"/>
          </a:p>
          <a:p>
            <a:r>
              <a:rPr lang="nl-BE" dirty="0"/>
              <a:t> </a:t>
            </a:r>
            <a:endParaRPr lang="nl-BE" sz="2800" dirty="0"/>
          </a:p>
          <a:p>
            <a:pPr marL="285750" lvl="0" indent="-285750">
              <a:buFontTx/>
              <a:buChar char="-"/>
            </a:pPr>
            <a:r>
              <a:rPr lang="nl-BE" dirty="0"/>
              <a:t>personen met een inkomen uit werkloosheidsuitkering gezien </a:t>
            </a:r>
          </a:p>
          <a:p>
            <a:pPr lvl="0"/>
            <a:r>
              <a:rPr lang="nl-BE" dirty="0"/>
              <a:t>     activeringsmogelijkheid</a:t>
            </a:r>
          </a:p>
          <a:p>
            <a:r>
              <a:rPr lang="nl-BE" dirty="0"/>
              <a:t> </a:t>
            </a:r>
            <a:endParaRPr lang="nl-BE" sz="2800" dirty="0"/>
          </a:p>
          <a:p>
            <a:endParaRPr lang="nl-BE" sz="2800" dirty="0"/>
          </a:p>
          <a:p>
            <a:r>
              <a:rPr lang="nl-BE" dirty="0"/>
              <a:t> </a:t>
            </a:r>
            <a:endParaRPr lang="nl-BE" sz="2400" dirty="0"/>
          </a:p>
          <a:p>
            <a:br>
              <a:rPr lang="nl-BE" dirty="0"/>
            </a:br>
            <a:r>
              <a:rPr lang="nl-BE" dirty="0"/>
              <a:t> </a:t>
            </a:r>
            <a:endParaRPr lang="nl-BE" sz="2400" dirty="0"/>
          </a:p>
        </p:txBody>
      </p:sp>
    </p:spTree>
    <p:extLst>
      <p:ext uri="{BB962C8B-B14F-4D97-AF65-F5344CB8AC3E}">
        <p14:creationId xmlns:p14="http://schemas.microsoft.com/office/powerpoint/2010/main" val="274450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6E10DD-FA44-497A-85F1-3888D615D324}"/>
              </a:ext>
            </a:extLst>
          </p:cNvPr>
          <p:cNvSpPr>
            <a:spLocks noGrp="1"/>
          </p:cNvSpPr>
          <p:nvPr>
            <p:ph idx="1"/>
          </p:nvPr>
        </p:nvSpPr>
        <p:spPr>
          <a:xfrm>
            <a:off x="1063488" y="357810"/>
            <a:ext cx="8986366" cy="5890590"/>
          </a:xfrm>
        </p:spPr>
        <p:txBody>
          <a:bodyPr>
            <a:normAutofit/>
          </a:bodyPr>
          <a:lstStyle/>
          <a:p>
            <a:pPr marL="0" indent="0">
              <a:buNone/>
            </a:pPr>
            <a:r>
              <a:rPr lang="nl-BE" sz="2400" b="1" dirty="0"/>
              <a:t>Voor wie niet ? </a:t>
            </a:r>
            <a:endParaRPr lang="nl-BE" sz="2400" dirty="0"/>
          </a:p>
          <a:p>
            <a:pPr lvl="0">
              <a:buFont typeface="Arial" panose="020B0604020202020204" pitchFamily="34" charset="0"/>
              <a:buChar char="•"/>
            </a:pPr>
            <a:r>
              <a:rPr lang="nl-BE" dirty="0"/>
              <a:t>Personen onder elektronisch toezicht.</a:t>
            </a:r>
          </a:p>
          <a:p>
            <a:pPr lvl="0">
              <a:buFont typeface="Arial" panose="020B0604020202020204" pitchFamily="34" charset="0"/>
              <a:buChar char="•"/>
            </a:pPr>
            <a:r>
              <a:rPr lang="nl-BE" dirty="0"/>
              <a:t>Samenwonenden, </a:t>
            </a:r>
            <a:r>
              <a:rPr lang="nl-BE" b="1" dirty="0"/>
              <a:t>zonder</a:t>
            </a:r>
            <a:r>
              <a:rPr lang="nl-BE" dirty="0"/>
              <a:t> partnerrelatie</a:t>
            </a:r>
          </a:p>
          <a:p>
            <a:pPr marL="0" indent="0">
              <a:buNone/>
            </a:pPr>
            <a:r>
              <a:rPr lang="nl-BE" dirty="0"/>
              <a:t> </a:t>
            </a:r>
            <a:r>
              <a:rPr lang="nl-BE" i="1" dirty="0"/>
              <a:t> </a:t>
            </a:r>
            <a:r>
              <a:rPr lang="nl-BE" dirty="0"/>
              <a:t>   </a:t>
            </a:r>
            <a:r>
              <a:rPr lang="nl-BE" i="1" dirty="0"/>
              <a:t>Voorbeelden:</a:t>
            </a:r>
            <a:endParaRPr lang="nl-BE" dirty="0"/>
          </a:p>
          <a:p>
            <a:pPr marL="0" indent="0">
              <a:buNone/>
            </a:pPr>
            <a:r>
              <a:rPr lang="nl-BE" i="1" dirty="0"/>
              <a:t>   - Man + broer GEEN AFH</a:t>
            </a:r>
            <a:endParaRPr lang="nl-BE" dirty="0"/>
          </a:p>
          <a:p>
            <a:pPr marL="0" lvl="0" indent="0">
              <a:buNone/>
            </a:pPr>
            <a:r>
              <a:rPr lang="nl-BE" i="1" dirty="0"/>
              <a:t>   - Vrouw + meerderjarig kind GEEN AFH</a:t>
            </a:r>
            <a:endParaRPr lang="nl-BE" dirty="0"/>
          </a:p>
          <a:p>
            <a:pPr marL="0" lvl="0" indent="0">
              <a:buNone/>
            </a:pPr>
            <a:r>
              <a:rPr lang="nl-BE" i="1" dirty="0"/>
              <a:t>   - Man  + vrouw + minderjarig kind + meerderjarig kind GEEN AFH</a:t>
            </a:r>
            <a:endParaRPr lang="nl-BE" dirty="0"/>
          </a:p>
          <a:p>
            <a:pPr marL="0" indent="0">
              <a:buNone/>
            </a:pPr>
            <a:r>
              <a:rPr lang="nl-BE" i="1" dirty="0"/>
              <a:t>   - Grootmoeder (</a:t>
            </a:r>
            <a:r>
              <a:rPr lang="nl-BE" i="1" dirty="0" err="1"/>
              <a:t>cat</a:t>
            </a:r>
            <a:r>
              <a:rPr lang="nl-BE" i="1" dirty="0"/>
              <a:t> A) en dochter + kleindochter (</a:t>
            </a:r>
            <a:r>
              <a:rPr lang="nl-BE" i="1" dirty="0" err="1"/>
              <a:t>cat</a:t>
            </a:r>
            <a:r>
              <a:rPr lang="nl-BE" i="1" dirty="0"/>
              <a:t> E) GEEN AFH</a:t>
            </a:r>
          </a:p>
          <a:p>
            <a:pPr marL="0" indent="0">
              <a:buNone/>
            </a:pPr>
            <a:r>
              <a:rPr lang="nl-BE" i="1" dirty="0"/>
              <a:t>Uitzondering:</a:t>
            </a:r>
            <a:endParaRPr lang="nl-BE" dirty="0"/>
          </a:p>
          <a:p>
            <a:pPr>
              <a:buFont typeface="Arial" panose="020B0604020202020204" pitchFamily="34" charset="0"/>
              <a:buChar char="•"/>
            </a:pPr>
            <a:r>
              <a:rPr lang="nl-BE" i="1" dirty="0"/>
              <a:t>Bij situatie waarbij </a:t>
            </a:r>
            <a:r>
              <a:rPr lang="nl-BE" i="1" dirty="0" err="1"/>
              <a:t>cat</a:t>
            </a:r>
            <a:r>
              <a:rPr lang="nl-BE" i="1" dirty="0"/>
              <a:t> E alleenstaande ouder + 1 minderjarig kind bij meerderjarigheid kind schakelt naar </a:t>
            </a:r>
            <a:r>
              <a:rPr lang="nl-BE" i="1" dirty="0" err="1"/>
              <a:t>cat</a:t>
            </a:r>
            <a:r>
              <a:rPr lang="nl-BE" i="1" dirty="0"/>
              <a:t> A + </a:t>
            </a:r>
            <a:r>
              <a:rPr lang="nl-BE" i="1" dirty="0" err="1"/>
              <a:t>cat</a:t>
            </a:r>
            <a:r>
              <a:rPr lang="nl-BE" i="1" dirty="0"/>
              <a:t> A behouden we de AFH zolang de groeipakket loopt</a:t>
            </a:r>
            <a:endParaRPr lang="nl-BE" dirty="0"/>
          </a:p>
          <a:p>
            <a:pPr lvl="0"/>
            <a:endParaRPr lang="nl-BE" dirty="0"/>
          </a:p>
          <a:p>
            <a:endParaRPr lang="nl-BE" dirty="0"/>
          </a:p>
        </p:txBody>
      </p:sp>
    </p:spTree>
    <p:extLst>
      <p:ext uri="{BB962C8B-B14F-4D97-AF65-F5344CB8AC3E}">
        <p14:creationId xmlns:p14="http://schemas.microsoft.com/office/powerpoint/2010/main" val="42202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59C3D8-E8F5-44B6-8B18-6F7745CBE747}"/>
              </a:ext>
            </a:extLst>
          </p:cNvPr>
          <p:cNvSpPr>
            <a:spLocks noGrp="1"/>
          </p:cNvSpPr>
          <p:nvPr>
            <p:ph idx="1"/>
          </p:nvPr>
        </p:nvSpPr>
        <p:spPr>
          <a:xfrm>
            <a:off x="655984" y="387626"/>
            <a:ext cx="9393870" cy="5860773"/>
          </a:xfrm>
        </p:spPr>
        <p:txBody>
          <a:bodyPr>
            <a:normAutofit/>
          </a:bodyPr>
          <a:lstStyle/>
          <a:p>
            <a:pPr marL="0" indent="0">
              <a:buNone/>
            </a:pPr>
            <a:r>
              <a:rPr lang="nl-BE" i="1" dirty="0"/>
              <a:t> </a:t>
            </a:r>
            <a:endParaRPr lang="nl-BE" dirty="0"/>
          </a:p>
          <a:p>
            <a:pPr marL="0" indent="0">
              <a:buNone/>
            </a:pPr>
            <a:r>
              <a:rPr lang="nl-BE" dirty="0"/>
              <a:t> </a:t>
            </a:r>
            <a:r>
              <a:rPr lang="nl-BE" sz="2400" b="1" dirty="0"/>
              <a:t>Voor wie niet ?</a:t>
            </a:r>
          </a:p>
          <a:p>
            <a:pPr marL="0" indent="0">
              <a:buNone/>
            </a:pPr>
            <a:r>
              <a:rPr lang="nl-BE" sz="2400" b="1" dirty="0"/>
              <a:t> </a:t>
            </a:r>
            <a:endParaRPr lang="nl-BE" sz="2400" dirty="0"/>
          </a:p>
          <a:p>
            <a:pPr lvl="0">
              <a:buFont typeface="Arial" panose="020B0604020202020204" pitchFamily="34" charset="0"/>
              <a:buChar char="•"/>
            </a:pPr>
            <a:r>
              <a:rPr lang="nl-BE" dirty="0"/>
              <a:t>Personen met bewoonbaar onroerend goed in het buitenland.</a:t>
            </a:r>
          </a:p>
          <a:p>
            <a:pPr>
              <a:buFont typeface="Arial" panose="020B0604020202020204" pitchFamily="34" charset="0"/>
              <a:buChar char="•"/>
            </a:pPr>
            <a:r>
              <a:rPr lang="nl-BE" dirty="0"/>
              <a:t>Personen met meer dan 1 woning in volle eigendom  </a:t>
            </a:r>
          </a:p>
          <a:p>
            <a:pPr lvl="0">
              <a:buFont typeface="Arial" panose="020B0604020202020204" pitchFamily="34" charset="0"/>
              <a:buChar char="•"/>
            </a:pPr>
            <a:r>
              <a:rPr lang="nl-BE" dirty="0"/>
              <a:t>Personen met kapitaal boven het vrijgestelde bedrag RMI (€ 6200,- euro).</a:t>
            </a:r>
          </a:p>
          <a:p>
            <a:pPr marL="0" indent="0">
              <a:buNone/>
            </a:pPr>
            <a:r>
              <a:rPr lang="nl-BE" dirty="0"/>
              <a:t> </a:t>
            </a:r>
          </a:p>
          <a:p>
            <a:endParaRPr lang="nl-BE" dirty="0"/>
          </a:p>
        </p:txBody>
      </p:sp>
    </p:spTree>
    <p:extLst>
      <p:ext uri="{BB962C8B-B14F-4D97-AF65-F5344CB8AC3E}">
        <p14:creationId xmlns:p14="http://schemas.microsoft.com/office/powerpoint/2010/main" val="240482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47DCB5-30A9-4897-AFD3-331FDD3881FE}"/>
              </a:ext>
            </a:extLst>
          </p:cNvPr>
          <p:cNvSpPr>
            <a:spLocks noGrp="1"/>
          </p:cNvSpPr>
          <p:nvPr>
            <p:ph idx="1"/>
          </p:nvPr>
        </p:nvSpPr>
        <p:spPr>
          <a:xfrm>
            <a:off x="1063488" y="685800"/>
            <a:ext cx="8986366" cy="5958281"/>
          </a:xfrm>
        </p:spPr>
        <p:txBody>
          <a:bodyPr>
            <a:normAutofit fontScale="70000" lnSpcReduction="20000"/>
          </a:bodyPr>
          <a:lstStyle/>
          <a:p>
            <a:pPr marL="0" lvl="0" indent="0">
              <a:buNone/>
            </a:pPr>
            <a:r>
              <a:rPr lang="nl-BE" sz="3800" b="1" dirty="0"/>
              <a:t>Bijkomende voorwaarden: </a:t>
            </a:r>
            <a:endParaRPr lang="nl-BE" sz="3800" dirty="0"/>
          </a:p>
          <a:p>
            <a:pPr marL="0" indent="0">
              <a:buNone/>
            </a:pPr>
            <a:endParaRPr lang="nl-BE" dirty="0"/>
          </a:p>
          <a:p>
            <a:r>
              <a:rPr lang="nl-BE" sz="2600" dirty="0"/>
              <a:t>Verblijfssituatie: er moet een duurzame verblijfs- en woonsituatie worden bewezen. </a:t>
            </a:r>
          </a:p>
          <a:p>
            <a:pPr lvl="0">
              <a:buFont typeface="Arial" panose="020B0604020202020204" pitchFamily="34" charset="0"/>
              <a:buChar char="•"/>
            </a:pPr>
            <a:r>
              <a:rPr lang="nl-BE" sz="2600" dirty="0"/>
              <a:t>Mensen met tijdelijk verblijf ( &lt; 3 maanden) en daklozen komen niet in aanmerking. Verblijf in (psychiatrisch) ziekenhuis of </a:t>
            </a:r>
            <a:r>
              <a:rPr lang="nl-BE" sz="2600" b="1" dirty="0"/>
              <a:t>groepsopvang/-onthaal</a:t>
            </a:r>
            <a:r>
              <a:rPr lang="nl-BE" sz="2600" dirty="0"/>
              <a:t>: geen recht op AFH tenzij maandelijkse kosten voor huur en nutsvoorzieningen verder lopen (</a:t>
            </a:r>
            <a:r>
              <a:rPr lang="nl-BE" sz="2600" dirty="0" err="1"/>
              <a:t>cfr</a:t>
            </a:r>
            <a:r>
              <a:rPr lang="nl-BE" sz="2600" dirty="0"/>
              <a:t> woontoelage).</a:t>
            </a:r>
          </a:p>
          <a:p>
            <a:pPr>
              <a:buFont typeface="Arial" panose="020B0604020202020204" pitchFamily="34" charset="0"/>
              <a:buChar char="•"/>
            </a:pPr>
            <a:r>
              <a:rPr lang="nl-BE" sz="2600" dirty="0"/>
              <a:t>Er is geen recht op AFH wanneer er geen effectief huurcontract is en waar het de intentie is om kortdurend te verblijven. Bijvoorbeeld tijdelijke woning bij CAW, overeenkomst van bezetting in paviljoen 8 </a:t>
            </a:r>
            <a:r>
              <a:rPr lang="nl-BE" sz="2600" dirty="0" err="1"/>
              <a:t>Rustenburgh</a:t>
            </a:r>
            <a:r>
              <a:rPr lang="nl-BE" sz="2600" dirty="0"/>
              <a:t>, crisisopvang, doorgangswoning, … (</a:t>
            </a:r>
            <a:r>
              <a:rPr lang="nl-BE" sz="2600" dirty="0" err="1"/>
              <a:t>cfr</a:t>
            </a:r>
            <a:r>
              <a:rPr lang="nl-BE" sz="2600" dirty="0"/>
              <a:t> woontoelage).</a:t>
            </a:r>
          </a:p>
          <a:p>
            <a:pPr>
              <a:buFont typeface="Arial" panose="020B0604020202020204" pitchFamily="34" charset="0"/>
              <a:buChar char="•"/>
            </a:pPr>
            <a:r>
              <a:rPr lang="nl-BE" sz="2600" dirty="0"/>
              <a:t>Mensen zonder legale verblijfssituatie komen niet in aanmerking.</a:t>
            </a:r>
          </a:p>
          <a:p>
            <a:pPr>
              <a:buFont typeface="Arial" panose="020B0604020202020204" pitchFamily="34" charset="0"/>
              <a:buChar char="•"/>
            </a:pPr>
            <a:r>
              <a:rPr lang="nl-BE" sz="2600" dirty="0"/>
              <a:t>Niet-studenten die zich domiciliëren in een studentenkamer, hebben geen recht op AFH en moeten op zoek naar een andere woonst.</a:t>
            </a:r>
          </a:p>
          <a:p>
            <a:pPr>
              <a:buFont typeface="Arial" panose="020B0604020202020204" pitchFamily="34" charset="0"/>
              <a:buChar char="•"/>
            </a:pPr>
            <a:r>
              <a:rPr lang="nl-BE" sz="2600" dirty="0"/>
              <a:t>Alleenstaande studenten ontvangen AFH indien ze zich in de woning/studentenkamer kunnen domiciliëren. AFH mag maximum 1 jaar verder toegekend worden, als ze na de studies nog 1 jaar in de studentenkamer blijven wonen met behoud van hun domicilie. Men moet op zoek gaan naar een andere woonst.</a:t>
            </a:r>
          </a:p>
          <a:p>
            <a:endParaRPr lang="nl-BE" dirty="0"/>
          </a:p>
        </p:txBody>
      </p:sp>
    </p:spTree>
    <p:extLst>
      <p:ext uri="{BB962C8B-B14F-4D97-AF65-F5344CB8AC3E}">
        <p14:creationId xmlns:p14="http://schemas.microsoft.com/office/powerpoint/2010/main" val="584364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679</TotalTime>
  <Words>1377</Words>
  <Application>Microsoft Office PowerPoint</Application>
  <PresentationFormat>Breedbeeld</PresentationFormat>
  <Paragraphs>159</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Century Gothic</vt:lpstr>
      <vt:lpstr>Wingdings 3</vt:lpstr>
      <vt:lpstr>Ion</vt:lpstr>
      <vt:lpstr>REMI: referentiebudget voor een menswaardig inkomen</vt:lpstr>
      <vt:lpstr>PowerPoint-presentatie</vt:lpstr>
      <vt:lpstr>PowerPoint-presentatie</vt:lpstr>
      <vt:lpstr>PowerPoint-presentatie</vt:lpstr>
      <vt:lpstr>Voor Wie?  </vt:lpstr>
      <vt:lpstr>PowerPoint-presentatie</vt:lpstr>
      <vt:lpstr>PowerPoint-presentatie</vt:lpstr>
      <vt:lpstr>PowerPoint-presentatie</vt:lpstr>
      <vt:lpstr>PowerPoint-presentatie</vt:lpstr>
      <vt:lpstr>Bijkomende voorwaarden :</vt:lpstr>
      <vt:lpstr>Waar houden we rekening mee : </vt:lpstr>
      <vt:lpstr>Waar houden we rekening mee : </vt:lpstr>
      <vt:lpstr>Waar houden we geen rekening mee : </vt:lpstr>
      <vt:lpstr>PowerPoint-presentatie</vt:lpstr>
      <vt:lpstr>Welke documenten mee te brengen bij aanvraag: </vt:lpstr>
      <vt:lpstr>Waar aanvraag indienen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dc:title>
  <dc:creator>Barbara De Smet</dc:creator>
  <cp:lastModifiedBy>Barbara De Smet</cp:lastModifiedBy>
  <cp:revision>24</cp:revision>
  <cp:lastPrinted>2021-05-03T13:28:19Z</cp:lastPrinted>
  <dcterms:created xsi:type="dcterms:W3CDTF">2021-04-30T09:06:04Z</dcterms:created>
  <dcterms:modified xsi:type="dcterms:W3CDTF">2021-05-03T13:30:29Z</dcterms:modified>
</cp:coreProperties>
</file>